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56" r:id="rId2"/>
    <p:sldId id="257" r:id="rId3"/>
    <p:sldId id="258" r:id="rId4"/>
    <p:sldId id="260" r:id="rId5"/>
    <p:sldId id="261" r:id="rId6"/>
    <p:sldId id="262" r:id="rId7"/>
    <p:sldId id="263" r:id="rId8"/>
    <p:sldId id="264" r:id="rId9"/>
    <p:sldId id="283" r:id="rId10"/>
    <p:sldId id="266" r:id="rId11"/>
    <p:sldId id="285" r:id="rId12"/>
    <p:sldId id="267" r:id="rId13"/>
    <p:sldId id="284" r:id="rId14"/>
    <p:sldId id="268" r:id="rId15"/>
    <p:sldId id="279" r:id="rId16"/>
    <p:sldId id="280" r:id="rId17"/>
    <p:sldId id="281" r:id="rId18"/>
    <p:sldId id="282" r:id="rId19"/>
    <p:sldId id="269" r:id="rId20"/>
    <p:sldId id="270" r:id="rId21"/>
    <p:sldId id="271" r:id="rId22"/>
    <p:sldId id="272"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14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AB62B-B1A8-42A5-8876-8064278F1C9F}" type="datetimeFigureOut">
              <a:rPr lang="tr-TR" smtClean="0"/>
              <a:pPr/>
              <a:t>22.06.2022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8521D-39BA-4AE0-B134-EE7A22073D83}" type="slidenum">
              <a:rPr lang="tr-TR" smtClean="0"/>
              <a:pPr/>
              <a:t>‹#›</a:t>
            </a:fld>
            <a:endParaRPr lang="tr-TR"/>
          </a:p>
        </p:txBody>
      </p:sp>
    </p:spTree>
    <p:extLst>
      <p:ext uri="{BB962C8B-B14F-4D97-AF65-F5344CB8AC3E}">
        <p14:creationId xmlns:p14="http://schemas.microsoft.com/office/powerpoint/2010/main" val="36053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9811" name="2 Not Yer Tutucusu"/>
          <p:cNvSpPr>
            <a:spLocks noGrp="1"/>
          </p:cNvSpPr>
          <p:nvPr>
            <p:ph type="body" idx="1"/>
          </p:nvPr>
        </p:nvSpPr>
        <p:spPr bwMode="auto">
          <a:noFill/>
        </p:spPr>
        <p:txBody>
          <a:bodyPr/>
          <a:lstStyle/>
          <a:p>
            <a:endParaRPr lang="en-US" altLang="tr-TR" smtClean="0">
              <a:latin typeface="Times New Roman" pitchFamily="18" charset="0"/>
            </a:endParaRPr>
          </a:p>
        </p:txBody>
      </p:sp>
      <p:sp>
        <p:nvSpPr>
          <p:cNvPr id="119812" name="3 Slayt Numarası Yer Tutucusu"/>
          <p:cNvSpPr>
            <a:spLocks noGrp="1"/>
          </p:cNvSpPr>
          <p:nvPr>
            <p:ph type="sldNum" sz="quarter" idx="5"/>
          </p:nvPr>
        </p:nvSpPr>
        <p:spPr bwMode="auto">
          <a:noFill/>
          <a:ln>
            <a:miter lim="800000"/>
            <a:headEnd/>
            <a:tailEnd/>
          </a:ln>
        </p:spPr>
        <p:txBody>
          <a:bodyPr/>
          <a:lstStyle/>
          <a:p>
            <a:fld id="{F1CEDA81-4EA6-42E9-8A94-7532D0E90D02}" type="slidenum">
              <a:rPr lang="tr-TR" altLang="tr-TR" smtClean="0">
                <a:solidFill>
                  <a:srgbClr val="000000"/>
                </a:solidFill>
              </a:rPr>
              <a:pPr/>
              <a:t>9</a:t>
            </a:fld>
            <a:endParaRPr lang="tr-TR" altLang="tr-T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Slayt Görüntüsü Yer Tutucusu"/>
          <p:cNvSpPr>
            <a:spLocks noGrp="1" noRot="1" noChangeAspect="1" noTextEdit="1"/>
          </p:cNvSpPr>
          <p:nvPr>
            <p:ph type="sldImg"/>
          </p:nvPr>
        </p:nvSpPr>
        <p:spPr bwMode="auto">
          <a:xfrm>
            <a:off x="1630363" y="1052513"/>
            <a:ext cx="3790950" cy="2843212"/>
          </a:xfrm>
          <a:noFill/>
          <a:ln>
            <a:solidFill>
              <a:srgbClr val="000000"/>
            </a:solidFill>
            <a:miter lim="800000"/>
            <a:headEnd/>
            <a:tailEnd/>
          </a:ln>
        </p:spPr>
      </p:sp>
      <p:sp>
        <p:nvSpPr>
          <p:cNvPr id="130051" name="2 Not Yer Tutucusu"/>
          <p:cNvSpPr>
            <a:spLocks noGrp="1"/>
          </p:cNvSpPr>
          <p:nvPr>
            <p:ph type="body" idx="1"/>
          </p:nvPr>
        </p:nvSpPr>
        <p:spPr bwMode="auto">
          <a:noFill/>
        </p:spPr>
        <p:txBody>
          <a:bodyPr/>
          <a:lstStyle/>
          <a:p>
            <a:r>
              <a:rPr lang="tr-TR" altLang="tr-TR" smtClean="0"/>
              <a:t>2003’te yürürlüğe giren Yeni İş Kanunu’nun getirdiği en önemli ilerleme işveren işçi ilişkisinde cinsiyet dahil hiçbir nedenle temel insan hakları bakımından ayrım yapılamayacağıdır. Bu kapsamda;</a:t>
            </a:r>
            <a:endParaRPr lang="en-GB" altLang="tr-TR" smtClean="0"/>
          </a:p>
          <a:p>
            <a:endParaRPr lang="tr-TR" altLang="tr-TR" smtClean="0"/>
          </a:p>
          <a:p>
            <a:pPr>
              <a:lnSpc>
                <a:spcPct val="80000"/>
              </a:lnSpc>
            </a:pPr>
            <a:r>
              <a:rPr lang="tr-TR" altLang="tr-TR" smtClean="0"/>
              <a:t>İşe alınmada, çalışma koşullarında ve iş akdinin feshinde cinsiyet dahil hiçbir nedenle ayrım yapılamaz.</a:t>
            </a:r>
          </a:p>
          <a:p>
            <a:pPr>
              <a:lnSpc>
                <a:spcPct val="80000"/>
              </a:lnSpc>
            </a:pPr>
            <a:r>
              <a:rPr lang="tr-TR" altLang="tr-TR" smtClean="0"/>
              <a:t>Aynı veya eşit değerde bir iş için cinsiyet nedeniyle daha düşük ücret verilemez.</a:t>
            </a:r>
          </a:p>
          <a:p>
            <a:pPr>
              <a:lnSpc>
                <a:spcPct val="80000"/>
              </a:lnSpc>
            </a:pPr>
            <a:r>
              <a:rPr lang="tr-TR" altLang="tr-TR" smtClean="0"/>
              <a:t>İş yerinde cinsel taciz</a:t>
            </a:r>
            <a:r>
              <a:rPr lang="tr-TR" altLang="tr-TR" smtClean="0">
                <a:latin typeface="Arial" pitchFamily="34" charset="0"/>
              </a:rPr>
              <a:t>,</a:t>
            </a:r>
            <a:r>
              <a:rPr lang="tr-TR" altLang="tr-TR" smtClean="0"/>
              <a:t> iş akdinin feshinde haklı neden oluşturmaktadır. </a:t>
            </a:r>
          </a:p>
          <a:p>
            <a:pPr>
              <a:lnSpc>
                <a:spcPct val="80000"/>
              </a:lnSpc>
            </a:pPr>
            <a:r>
              <a:rPr lang="tr-TR" altLang="tr-TR" smtClean="0"/>
              <a:t>Ücretli doğum izni 16 haftadır. </a:t>
            </a:r>
          </a:p>
          <a:p>
            <a:pPr>
              <a:lnSpc>
                <a:spcPct val="80000"/>
              </a:lnSpc>
            </a:pPr>
            <a:r>
              <a:rPr lang="tr-TR" altLang="tr-TR" smtClean="0"/>
              <a:t>Hamilelik süresince kadın işçiye periyodik kontroller için ücretli izin verilmektedir. Hekim raporu ile de gerekli görüldüğünde hamile kadın, işçi ücretinde herhangi bir indirim yapılmaksızın daha hafif işlerde çalıştırılabilir.</a:t>
            </a:r>
          </a:p>
          <a:p>
            <a:endParaRPr lang="en-US" altLang="tr-TR" smtClean="0"/>
          </a:p>
        </p:txBody>
      </p:sp>
      <p:sp>
        <p:nvSpPr>
          <p:cNvPr id="130052" name="3 Slayt Numarası Yer Tutucusu"/>
          <p:cNvSpPr>
            <a:spLocks noGrp="1"/>
          </p:cNvSpPr>
          <p:nvPr>
            <p:ph type="sldNum" sz="quarter" idx="5"/>
          </p:nvPr>
        </p:nvSpPr>
        <p:spPr bwMode="auto">
          <a:noFill/>
          <a:ln>
            <a:miter lim="800000"/>
            <a:headEnd/>
            <a:tailEnd/>
          </a:ln>
        </p:spPr>
        <p:txBody>
          <a:bodyPr/>
          <a:lstStyle/>
          <a:p>
            <a:fld id="{B8E5DA6D-5FC4-4BCB-8B32-66483766D982}" type="slidenum">
              <a:rPr lang="tr-TR" altLang="tr-TR" smtClean="0">
                <a:solidFill>
                  <a:srgbClr val="000000"/>
                </a:solidFill>
              </a:rPr>
              <a:pPr/>
              <a:t>36</a:t>
            </a:fld>
            <a:endParaRPr lang="tr-TR" altLang="tr-TR" smtClean="0">
              <a:solidFill>
                <a:srgbClr val="000000"/>
              </a:solidFill>
            </a:endParaRPr>
          </a:p>
        </p:txBody>
      </p:sp>
      <p:sp>
        <p:nvSpPr>
          <p:cNvPr id="130053" name="4 Veri Yer Tutucusu"/>
          <p:cNvSpPr>
            <a:spLocks noGrp="1"/>
          </p:cNvSpPr>
          <p:nvPr>
            <p:ph type="dt" sz="quarter" idx="1"/>
          </p:nvPr>
        </p:nvSpPr>
        <p:spPr bwMode="auto">
          <a:noFill/>
          <a:ln>
            <a:miter lim="800000"/>
            <a:headEnd/>
            <a:tailEnd/>
          </a:ln>
        </p:spPr>
        <p:txBody>
          <a:bodyPr/>
          <a:lstStyle/>
          <a:p>
            <a:r>
              <a:rPr lang="tr-TR" altLang="tr-TR" smtClean="0">
                <a:solidFill>
                  <a:srgbClr val="000000"/>
                </a:solidFill>
              </a:rPr>
              <a:t>31.10.2011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Slayt Görüntüsü Yer Tutucusu"/>
          <p:cNvSpPr>
            <a:spLocks noGrp="1" noRot="1" noChangeAspect="1" noTextEdit="1"/>
          </p:cNvSpPr>
          <p:nvPr>
            <p:ph type="sldImg"/>
          </p:nvPr>
        </p:nvSpPr>
        <p:spPr bwMode="auto">
          <a:xfrm>
            <a:off x="1630363" y="1052513"/>
            <a:ext cx="3790950" cy="2843212"/>
          </a:xfrm>
          <a:noFill/>
          <a:ln>
            <a:solidFill>
              <a:srgbClr val="000000"/>
            </a:solidFill>
            <a:miter lim="800000"/>
            <a:headEnd/>
            <a:tailEnd/>
          </a:ln>
        </p:spPr>
      </p:sp>
      <p:sp>
        <p:nvSpPr>
          <p:cNvPr id="131075" name="2 Not Yer Tutucusu"/>
          <p:cNvSpPr>
            <a:spLocks noGrp="1"/>
          </p:cNvSpPr>
          <p:nvPr>
            <p:ph type="body" idx="1"/>
          </p:nvPr>
        </p:nvSpPr>
        <p:spPr bwMode="auto">
          <a:noFill/>
        </p:spPr>
        <p:txBody>
          <a:bodyPr/>
          <a:lstStyle/>
          <a:p>
            <a:r>
              <a:rPr lang="tr-TR" altLang="tr-TR" smtClean="0"/>
              <a:t>2005’te yürürlüğe giren Yeni Ceza Kanunu ile hem kadın-erkek eşitliğini sağlamaya yönelik hem de kadına yönelik şiddetle mücadele amacını taşıyan birçok düzenleme yapılmıştır.</a:t>
            </a:r>
            <a:endParaRPr lang="en-GB" altLang="tr-TR" smtClean="0"/>
          </a:p>
          <a:p>
            <a:r>
              <a:rPr lang="tr-TR" altLang="tr-TR" smtClean="0"/>
              <a:t>Yeni Kanun, kadın-erkek eşitliğinin sağlanması, kadınların ve çocukların bedensel ve cinsel haklarının yasal olarak korunabilmesi için son derece önemli 30’dan fazla değişiklik içermektedir. Kanun’daki başlıca yeni düzenlemeler şunlardır:</a:t>
            </a:r>
          </a:p>
          <a:p>
            <a:pPr eaLnBrk="1" hangingPunct="1"/>
            <a:r>
              <a:rPr lang="tr-TR" altLang="tr-TR" smtClean="0"/>
              <a:t>Töre cinayetleri kasten öldürme suçunun nitelikli halleri arasında düzenlenmiş, failin ağırlaştırılmış müebbet hapisle cezalandırılacağı hükmü getirilmiştir.</a:t>
            </a:r>
          </a:p>
          <a:p>
            <a:pPr eaLnBrk="1" hangingPunct="1">
              <a:lnSpc>
                <a:spcPct val="120000"/>
              </a:lnSpc>
            </a:pPr>
            <a:r>
              <a:rPr lang="tr-TR" altLang="tr-TR" smtClean="0"/>
              <a:t>Evlilik içi tecavüz suç olarak düzenlenmiştir. </a:t>
            </a:r>
          </a:p>
          <a:p>
            <a:pPr eaLnBrk="1" hangingPunct="1">
              <a:lnSpc>
                <a:spcPct val="120000"/>
              </a:lnSpc>
            </a:pPr>
            <a:r>
              <a:rPr lang="tr-TR" altLang="tr-TR" smtClean="0"/>
              <a:t>İşyerinde cinsel taciz suç olarak düzenlenmiştir. </a:t>
            </a:r>
          </a:p>
          <a:p>
            <a:pPr eaLnBrk="1" hangingPunct="1">
              <a:lnSpc>
                <a:spcPct val="120000"/>
              </a:lnSpc>
            </a:pPr>
            <a:r>
              <a:rPr lang="tr-TR" altLang="tr-TR" smtClean="0"/>
              <a:t>Bakire-bakire olmayan, evli-evli olmayan gibi kadınlar arasında çeşitli ayrımlar yapan ve cezai yaptırımları bu ayrımlar doğrultusunda düzenleyen maddelerde değişikliğe gidilmiştir.</a:t>
            </a:r>
          </a:p>
          <a:p>
            <a:pPr eaLnBrk="1" hangingPunct="1">
              <a:lnSpc>
                <a:spcPct val="120000"/>
              </a:lnSpc>
            </a:pPr>
            <a:r>
              <a:rPr lang="tr-TR" altLang="tr-TR" smtClean="0"/>
              <a:t>Aynı konutta birlikte yaşanılan kişilere karşı kötü muamelede bulunma suç olarak düzenlenmiştir.</a:t>
            </a:r>
          </a:p>
          <a:p>
            <a:endParaRPr lang="tr-TR" altLang="tr-TR" smtClean="0"/>
          </a:p>
          <a:p>
            <a:endParaRPr lang="en-GB" altLang="tr-TR" smtClean="0"/>
          </a:p>
          <a:p>
            <a:endParaRPr lang="en-US" altLang="tr-TR" smtClean="0"/>
          </a:p>
        </p:txBody>
      </p:sp>
      <p:sp>
        <p:nvSpPr>
          <p:cNvPr id="131076" name="3 Slayt Numarası Yer Tutucusu"/>
          <p:cNvSpPr>
            <a:spLocks noGrp="1"/>
          </p:cNvSpPr>
          <p:nvPr>
            <p:ph type="sldNum" sz="quarter" idx="5"/>
          </p:nvPr>
        </p:nvSpPr>
        <p:spPr bwMode="auto">
          <a:noFill/>
          <a:ln>
            <a:miter lim="800000"/>
            <a:headEnd/>
            <a:tailEnd/>
          </a:ln>
        </p:spPr>
        <p:txBody>
          <a:bodyPr/>
          <a:lstStyle/>
          <a:p>
            <a:fld id="{2B7D4F48-01A1-4E6B-8425-6079B8C6AD85}" type="slidenum">
              <a:rPr lang="tr-TR" altLang="tr-TR" smtClean="0">
                <a:solidFill>
                  <a:srgbClr val="000000"/>
                </a:solidFill>
              </a:rPr>
              <a:pPr/>
              <a:t>37</a:t>
            </a:fld>
            <a:endParaRPr lang="tr-TR" altLang="tr-TR" smtClean="0">
              <a:solidFill>
                <a:srgbClr val="000000"/>
              </a:solidFill>
            </a:endParaRPr>
          </a:p>
        </p:txBody>
      </p:sp>
      <p:sp>
        <p:nvSpPr>
          <p:cNvPr id="131077" name="4 Veri Yer Tutucusu"/>
          <p:cNvSpPr>
            <a:spLocks noGrp="1"/>
          </p:cNvSpPr>
          <p:nvPr>
            <p:ph type="dt" sz="quarter" idx="1"/>
          </p:nvPr>
        </p:nvSpPr>
        <p:spPr bwMode="auto">
          <a:noFill/>
          <a:ln>
            <a:miter lim="800000"/>
            <a:headEnd/>
            <a:tailEnd/>
          </a:ln>
        </p:spPr>
        <p:txBody>
          <a:bodyPr/>
          <a:lstStyle/>
          <a:p>
            <a:r>
              <a:rPr lang="tr-TR" altLang="tr-TR" smtClean="0">
                <a:solidFill>
                  <a:srgbClr val="000000"/>
                </a:solidFill>
              </a:rPr>
              <a:t>31.10.2011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1859" name="2 Not Yer Tutucusu"/>
          <p:cNvSpPr>
            <a:spLocks noGrp="1"/>
          </p:cNvSpPr>
          <p:nvPr>
            <p:ph type="body" idx="1"/>
          </p:nvPr>
        </p:nvSpPr>
        <p:spPr bwMode="auto">
          <a:noFill/>
        </p:spPr>
        <p:txBody>
          <a:bodyPr/>
          <a:lstStyle/>
          <a:p>
            <a:endParaRPr lang="en-US" altLang="tr-TR" smtClean="0">
              <a:latin typeface="Times New Roman" pitchFamily="18" charset="0"/>
            </a:endParaRPr>
          </a:p>
        </p:txBody>
      </p:sp>
      <p:sp>
        <p:nvSpPr>
          <p:cNvPr id="121860" name="3 Slayt Numarası Yer Tutucusu"/>
          <p:cNvSpPr>
            <a:spLocks noGrp="1"/>
          </p:cNvSpPr>
          <p:nvPr>
            <p:ph type="sldNum" sz="quarter" idx="5"/>
          </p:nvPr>
        </p:nvSpPr>
        <p:spPr bwMode="auto">
          <a:noFill/>
          <a:ln>
            <a:miter lim="800000"/>
            <a:headEnd/>
            <a:tailEnd/>
          </a:ln>
        </p:spPr>
        <p:txBody>
          <a:bodyPr/>
          <a:lstStyle/>
          <a:p>
            <a:fld id="{DCC2633A-0366-4F8C-BFAD-A81572CFBD06}" type="slidenum">
              <a:rPr lang="tr-TR" altLang="tr-TR" smtClean="0">
                <a:solidFill>
                  <a:srgbClr val="000000"/>
                </a:solidFill>
              </a:rPr>
              <a:pPr/>
              <a:t>11</a:t>
            </a:fld>
            <a:endParaRPr lang="tr-TR" altLang="tr-T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0835" name="2 Not Yer Tutucusu"/>
          <p:cNvSpPr>
            <a:spLocks noGrp="1"/>
          </p:cNvSpPr>
          <p:nvPr>
            <p:ph type="body" idx="1"/>
          </p:nvPr>
        </p:nvSpPr>
        <p:spPr bwMode="auto">
          <a:noFill/>
        </p:spPr>
        <p:txBody>
          <a:bodyPr/>
          <a:lstStyle/>
          <a:p>
            <a:endParaRPr lang="en-US" altLang="tr-TR" smtClean="0">
              <a:latin typeface="Times New Roman" pitchFamily="18" charset="0"/>
            </a:endParaRPr>
          </a:p>
        </p:txBody>
      </p:sp>
      <p:sp>
        <p:nvSpPr>
          <p:cNvPr id="120836" name="3 Slayt Numarası Yer Tutucusu"/>
          <p:cNvSpPr>
            <a:spLocks noGrp="1"/>
          </p:cNvSpPr>
          <p:nvPr>
            <p:ph type="sldNum" sz="quarter" idx="5"/>
          </p:nvPr>
        </p:nvSpPr>
        <p:spPr bwMode="auto">
          <a:noFill/>
          <a:ln>
            <a:miter lim="800000"/>
            <a:headEnd/>
            <a:tailEnd/>
          </a:ln>
        </p:spPr>
        <p:txBody>
          <a:bodyPr/>
          <a:lstStyle/>
          <a:p>
            <a:fld id="{9F3867C2-325F-4EEB-8256-09B11EF74D8C}" type="slidenum">
              <a:rPr lang="tr-TR" altLang="tr-TR" smtClean="0">
                <a:solidFill>
                  <a:srgbClr val="000000"/>
                </a:solidFill>
              </a:rPr>
              <a:pPr/>
              <a:t>13</a:t>
            </a:fld>
            <a:endParaRPr lang="tr-TR" altLang="tr-T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7763" name="2 Not Yer Tutucusu"/>
          <p:cNvSpPr>
            <a:spLocks noGrp="1"/>
          </p:cNvSpPr>
          <p:nvPr>
            <p:ph type="body" idx="1"/>
          </p:nvPr>
        </p:nvSpPr>
        <p:spPr bwMode="auto">
          <a:noFill/>
        </p:spPr>
        <p:txBody>
          <a:bodyPr/>
          <a:lstStyle/>
          <a:p>
            <a:endParaRPr lang="tr-TR" altLang="tr-TR" smtClean="0"/>
          </a:p>
        </p:txBody>
      </p:sp>
      <p:sp>
        <p:nvSpPr>
          <p:cNvPr id="117764" name="3 Slayt Numarası Yer Tutucusu"/>
          <p:cNvSpPr>
            <a:spLocks noGrp="1"/>
          </p:cNvSpPr>
          <p:nvPr>
            <p:ph type="sldNum" sz="quarter" idx="5"/>
          </p:nvPr>
        </p:nvSpPr>
        <p:spPr bwMode="auto">
          <a:noFill/>
          <a:ln>
            <a:miter lim="800000"/>
            <a:headEnd/>
            <a:tailEnd/>
          </a:ln>
        </p:spPr>
        <p:txBody>
          <a:bodyPr/>
          <a:lstStyle/>
          <a:p>
            <a:fld id="{DCE47AD2-6962-4A8A-BE77-D1026FEC6750}" type="slidenum">
              <a:rPr lang="tr-TR" altLang="tr-TR" smtClean="0">
                <a:solidFill>
                  <a:srgbClr val="000000"/>
                </a:solidFill>
              </a:rPr>
              <a:pPr/>
              <a:t>17</a:t>
            </a:fld>
            <a:endParaRPr lang="tr-TR" altLang="tr-T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18787" name="2 Not Yer Tutucusu"/>
          <p:cNvSpPr>
            <a:spLocks noGrp="1"/>
          </p:cNvSpPr>
          <p:nvPr>
            <p:ph type="body" idx="1"/>
          </p:nvPr>
        </p:nvSpPr>
        <p:spPr bwMode="auto">
          <a:noFill/>
        </p:spPr>
        <p:txBody>
          <a:bodyPr/>
          <a:lstStyle/>
          <a:p>
            <a:endParaRPr lang="tr-TR" altLang="tr-TR" smtClean="0"/>
          </a:p>
        </p:txBody>
      </p:sp>
      <p:sp>
        <p:nvSpPr>
          <p:cNvPr id="118788" name="3 Slayt Numarası Yer Tutucusu"/>
          <p:cNvSpPr>
            <a:spLocks noGrp="1"/>
          </p:cNvSpPr>
          <p:nvPr>
            <p:ph type="sldNum" sz="quarter" idx="5"/>
          </p:nvPr>
        </p:nvSpPr>
        <p:spPr bwMode="auto">
          <a:noFill/>
          <a:ln>
            <a:miter lim="800000"/>
            <a:headEnd/>
            <a:tailEnd/>
          </a:ln>
        </p:spPr>
        <p:txBody>
          <a:bodyPr/>
          <a:lstStyle/>
          <a:p>
            <a:fld id="{FCAE7B76-1BA7-4123-AF34-956BEC9ECE7B}" type="slidenum">
              <a:rPr lang="tr-TR" altLang="tr-TR" smtClean="0">
                <a:solidFill>
                  <a:srgbClr val="000000"/>
                </a:solidFill>
              </a:rPr>
              <a:pPr/>
              <a:t>18</a:t>
            </a:fld>
            <a:endParaRPr lang="tr-TR" altLang="tr-T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22883" name="2 Not Yer Tutucusu"/>
          <p:cNvSpPr>
            <a:spLocks noGrp="1"/>
          </p:cNvSpPr>
          <p:nvPr>
            <p:ph type="body" idx="1"/>
          </p:nvPr>
        </p:nvSpPr>
        <p:spPr bwMode="auto">
          <a:noFill/>
        </p:spPr>
        <p:txBody>
          <a:bodyPr/>
          <a:lstStyle/>
          <a:p>
            <a:endParaRPr lang="en-US" altLang="tr-TR" smtClean="0"/>
          </a:p>
        </p:txBody>
      </p:sp>
      <p:sp>
        <p:nvSpPr>
          <p:cNvPr id="122884" name="3 Slayt Numarası Yer Tutucusu"/>
          <p:cNvSpPr txBox="1">
            <a:spLocks noGrp="1"/>
          </p:cNvSpPr>
          <p:nvPr/>
        </p:nvSpPr>
        <p:spPr bwMode="auto">
          <a:xfrm>
            <a:off x="3885275" y="8684899"/>
            <a:ext cx="2971092" cy="457639"/>
          </a:xfrm>
          <a:prstGeom prst="rect">
            <a:avLst/>
          </a:prstGeom>
          <a:noFill/>
          <a:ln w="9525">
            <a:noFill/>
            <a:miter lim="800000"/>
            <a:headEnd/>
            <a:tailEnd/>
          </a:ln>
        </p:spPr>
        <p:txBody>
          <a:bodyPr anchor="b"/>
          <a:lstStyle/>
          <a:p>
            <a:pPr algn="r" eaLnBrk="1" hangingPunct="1"/>
            <a:fld id="{9371A6FD-FBA7-4A29-BAD5-024B89C7E6F4}" type="slidenum">
              <a:rPr lang="tr-TR" altLang="tr-TR" sz="1200">
                <a:solidFill>
                  <a:srgbClr val="000000"/>
                </a:solidFill>
              </a:rPr>
              <a:pPr algn="r" eaLnBrk="1" hangingPunct="1"/>
              <a:t>24</a:t>
            </a:fld>
            <a:endParaRPr lang="tr-TR" altLang="tr-T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950574" y="8683438"/>
            <a:ext cx="3021699" cy="457638"/>
          </a:xfrm>
          <a:prstGeom prst="rect">
            <a:avLst/>
          </a:prstGeom>
          <a:noFill/>
          <a:ln w="9525">
            <a:noFill/>
            <a:miter lim="800000"/>
            <a:headEnd/>
            <a:tailEnd/>
          </a:ln>
        </p:spPr>
        <p:txBody>
          <a:bodyPr lIns="92338" tIns="46169" rIns="92338" bIns="46169" anchor="b"/>
          <a:lstStyle/>
          <a:p>
            <a:pPr algn="r" defTabSz="923925" eaLnBrk="1" hangingPunct="1"/>
            <a:fld id="{878724D6-A122-49D7-AE61-81CCC56EF38D}" type="slidenum">
              <a:rPr lang="en-US" altLang="tr-TR" sz="1200">
                <a:solidFill>
                  <a:srgbClr val="000000"/>
                </a:solidFill>
              </a:rPr>
              <a:pPr algn="r" defTabSz="923925" eaLnBrk="1" hangingPunct="1"/>
              <a:t>26</a:t>
            </a:fld>
            <a:endParaRPr lang="en-US" altLang="tr-TR" sz="1200">
              <a:solidFill>
                <a:srgbClr val="000000"/>
              </a:solidFill>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xfrm>
            <a:off x="698696" y="4342450"/>
            <a:ext cx="5576512" cy="4114361"/>
          </a:xfrm>
          <a:noFill/>
        </p:spPr>
        <p:txBody>
          <a:bodyPr lIns="92338" tIns="46169" rIns="92338" bIns="46169"/>
          <a:lstStyle/>
          <a:p>
            <a:endParaRPr lang="tr-TR" altLang="tr-TR" smtClean="0">
              <a:ea typeface="Osaka"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Slayt Görüntüsü Yer Tutucusu"/>
          <p:cNvSpPr>
            <a:spLocks noGrp="1" noRot="1" noChangeAspect="1" noTextEdit="1"/>
          </p:cNvSpPr>
          <p:nvPr>
            <p:ph type="sldImg"/>
          </p:nvPr>
        </p:nvSpPr>
        <p:spPr bwMode="auto">
          <a:xfrm>
            <a:off x="1630363" y="1052513"/>
            <a:ext cx="3790950" cy="2843212"/>
          </a:xfrm>
          <a:noFill/>
          <a:ln>
            <a:solidFill>
              <a:srgbClr val="000000"/>
            </a:solidFill>
            <a:miter lim="800000"/>
            <a:headEnd/>
            <a:tailEnd/>
          </a:ln>
        </p:spPr>
      </p:sp>
      <p:sp>
        <p:nvSpPr>
          <p:cNvPr id="126979" name="2 Not Yer Tutucusu"/>
          <p:cNvSpPr>
            <a:spLocks noGrp="1"/>
          </p:cNvSpPr>
          <p:nvPr>
            <p:ph type="body" idx="1"/>
          </p:nvPr>
        </p:nvSpPr>
        <p:spPr bwMode="auto">
          <a:noFill/>
        </p:spPr>
        <p:txBody>
          <a:bodyPr/>
          <a:lstStyle/>
          <a:p>
            <a:pPr eaLnBrk="1" hangingPunct="1"/>
            <a:r>
              <a:rPr lang="tr-TR" altLang="tr-TR" smtClean="0"/>
              <a:t>“Kanun önünde eşitlik” başlıklı 10. maddeye "</a:t>
            </a:r>
            <a:r>
              <a:rPr lang="tr-TR" altLang="tr-TR" b="1" smtClean="0"/>
              <a:t>Kadınlar ve erkekler eşit haklara sahiptir.</a:t>
            </a:r>
            <a:r>
              <a:rPr lang="tr-TR" altLang="tr-TR" smtClean="0"/>
              <a:t> </a:t>
            </a:r>
            <a:r>
              <a:rPr lang="tr-TR" altLang="tr-TR" b="1" smtClean="0"/>
              <a:t>Devlet, bu eşitliğin yaşama geçmesini sağlamakla yükümlüdür." </a:t>
            </a:r>
            <a:r>
              <a:rPr lang="tr-TR" altLang="tr-TR" smtClean="0"/>
              <a:t>fıkrası,</a:t>
            </a:r>
          </a:p>
          <a:p>
            <a:pPr eaLnBrk="1" hangingPunct="1"/>
            <a:endParaRPr lang="tr-TR" altLang="tr-TR" smtClean="0"/>
          </a:p>
          <a:p>
            <a:pPr eaLnBrk="1" hangingPunct="1"/>
            <a:r>
              <a:rPr lang="tr-TR" altLang="tr-TR" smtClean="0"/>
              <a:t>“… </a:t>
            </a:r>
            <a:r>
              <a:rPr lang="tr-TR" altLang="tr-TR" b="1" smtClean="0"/>
              <a:t>Bu maksatla alınacak tedbirler esitlik ilkesine aykırı olarak yorumlanamaz.</a:t>
            </a:r>
            <a:r>
              <a:rPr lang="tr-TR" altLang="tr-TR" smtClean="0"/>
              <a:t>”  ibaresi eklenmiştir.</a:t>
            </a:r>
          </a:p>
          <a:p>
            <a:endParaRPr lang="en-US" altLang="tr-TR" smtClean="0"/>
          </a:p>
        </p:txBody>
      </p:sp>
      <p:sp>
        <p:nvSpPr>
          <p:cNvPr id="126980" name="3 Slayt Numarası Yer Tutucusu"/>
          <p:cNvSpPr>
            <a:spLocks noGrp="1"/>
          </p:cNvSpPr>
          <p:nvPr>
            <p:ph type="sldNum" sz="quarter" idx="5"/>
          </p:nvPr>
        </p:nvSpPr>
        <p:spPr bwMode="auto">
          <a:noFill/>
          <a:ln>
            <a:miter lim="800000"/>
            <a:headEnd/>
            <a:tailEnd/>
          </a:ln>
        </p:spPr>
        <p:txBody>
          <a:bodyPr/>
          <a:lstStyle/>
          <a:p>
            <a:fld id="{3016D5B8-B4CF-4CD5-A088-5A2D310A3D42}" type="slidenum">
              <a:rPr lang="tr-TR" altLang="tr-TR" smtClean="0">
                <a:solidFill>
                  <a:srgbClr val="000000"/>
                </a:solidFill>
              </a:rPr>
              <a:pPr/>
              <a:t>33</a:t>
            </a:fld>
            <a:endParaRPr lang="tr-TR" altLang="tr-TR" smtClean="0">
              <a:solidFill>
                <a:srgbClr val="000000"/>
              </a:solidFill>
            </a:endParaRPr>
          </a:p>
        </p:txBody>
      </p:sp>
      <p:sp>
        <p:nvSpPr>
          <p:cNvPr id="126981" name="4 Veri Yer Tutucusu"/>
          <p:cNvSpPr>
            <a:spLocks noGrp="1"/>
          </p:cNvSpPr>
          <p:nvPr>
            <p:ph type="dt" sz="quarter" idx="1"/>
          </p:nvPr>
        </p:nvSpPr>
        <p:spPr bwMode="auto">
          <a:noFill/>
          <a:ln>
            <a:miter lim="800000"/>
            <a:headEnd/>
            <a:tailEnd/>
          </a:ln>
        </p:spPr>
        <p:txBody>
          <a:bodyPr/>
          <a:lstStyle/>
          <a:p>
            <a:r>
              <a:rPr lang="tr-TR" altLang="tr-TR" smtClean="0">
                <a:solidFill>
                  <a:srgbClr val="000000"/>
                </a:solidFill>
              </a:rPr>
              <a:t>31.10.2011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Slayt Görüntüsü Yer Tutucusu"/>
          <p:cNvSpPr>
            <a:spLocks noGrp="1" noRot="1" noChangeAspect="1" noTextEdit="1"/>
          </p:cNvSpPr>
          <p:nvPr>
            <p:ph type="sldImg"/>
          </p:nvPr>
        </p:nvSpPr>
        <p:spPr bwMode="auto">
          <a:xfrm>
            <a:off x="1630363" y="1052513"/>
            <a:ext cx="3790950" cy="2843212"/>
          </a:xfrm>
          <a:noFill/>
          <a:ln>
            <a:solidFill>
              <a:srgbClr val="000000"/>
            </a:solidFill>
            <a:miter lim="800000"/>
            <a:headEnd/>
            <a:tailEnd/>
          </a:ln>
        </p:spPr>
      </p:sp>
      <p:sp>
        <p:nvSpPr>
          <p:cNvPr id="129027" name="2 Not Yer Tutucusu"/>
          <p:cNvSpPr>
            <a:spLocks noGrp="1"/>
          </p:cNvSpPr>
          <p:nvPr>
            <p:ph type="body" idx="1"/>
          </p:nvPr>
        </p:nvSpPr>
        <p:spPr bwMode="auto">
          <a:noFill/>
        </p:spPr>
        <p:txBody>
          <a:bodyPr/>
          <a:lstStyle/>
          <a:p>
            <a:r>
              <a:rPr lang="tr-TR" altLang="tr-TR" smtClean="0"/>
              <a:t>2002’de yürürlüğe giren Medeni Kanun yeni şekliyle kadın-erkek eşitliğini gözeten, cinsiyet ayrımcılığına son veren, kadınları aile ve toplum içerisinde erkekler ile eşit kılan, kadın emeğini değerlendiren bir düzenlemedir. </a:t>
            </a:r>
          </a:p>
          <a:p>
            <a:endParaRPr lang="tr-TR" altLang="tr-TR" smtClean="0"/>
          </a:p>
          <a:p>
            <a:r>
              <a:rPr lang="tr-TR" altLang="tr-TR" smtClean="0"/>
              <a:t>Medeni Kanun ile</a:t>
            </a:r>
          </a:p>
          <a:p>
            <a:endParaRPr lang="tr-TR" altLang="tr-TR" smtClean="0"/>
          </a:p>
          <a:p>
            <a:pPr eaLnBrk="1" hangingPunct="1"/>
            <a:r>
              <a:rPr lang="tr-TR" altLang="tr-TR" smtClean="0"/>
              <a:t>Evlenme yaşı kadınlar ve erkekler için eşitlenerek yükseltilmiş ve 17 yaşını doldurma şartı getirilmiştir.</a:t>
            </a:r>
          </a:p>
          <a:p>
            <a:pPr eaLnBrk="1" hangingPunct="1"/>
            <a:r>
              <a:rPr lang="tr-TR" altLang="tr-TR" smtClean="0"/>
              <a:t>Hiç kimsenin zorla evlendirilemeyeceği ve aksi durumunda evliliğin iptalinin istenebileceği hükmü getirilmiştir.</a:t>
            </a:r>
          </a:p>
          <a:p>
            <a:pPr eaLnBrk="1" hangingPunct="1"/>
            <a:r>
              <a:rPr lang="tr-TR" altLang="tr-TR" smtClean="0"/>
              <a:t>Aile reisliği kavramı ortadan kaldırılmış ve aile birliğinin yönetiminde eşlere eşit söz hakkı tanınmıştır.</a:t>
            </a:r>
          </a:p>
          <a:p>
            <a:pPr eaLnBrk="1" hangingPunct="1"/>
            <a:r>
              <a:rPr lang="tr-TR" altLang="tr-TR" smtClean="0"/>
              <a:t>Evin seçimini kocanın yapacağına dair hüküm değiştirilerek, eşlerin oturacakları evi birlikte seçecekleri hükmü getirilmiştir.</a:t>
            </a:r>
          </a:p>
          <a:p>
            <a:endParaRPr lang="en-GB" altLang="tr-TR" smtClean="0"/>
          </a:p>
          <a:p>
            <a:endParaRPr lang="en-US" altLang="tr-TR" smtClean="0"/>
          </a:p>
        </p:txBody>
      </p:sp>
      <p:sp>
        <p:nvSpPr>
          <p:cNvPr id="129028" name="3 Slayt Numarası Yer Tutucusu"/>
          <p:cNvSpPr>
            <a:spLocks noGrp="1"/>
          </p:cNvSpPr>
          <p:nvPr>
            <p:ph type="sldNum" sz="quarter" idx="5"/>
          </p:nvPr>
        </p:nvSpPr>
        <p:spPr bwMode="auto">
          <a:noFill/>
          <a:ln>
            <a:miter lim="800000"/>
            <a:headEnd/>
            <a:tailEnd/>
          </a:ln>
        </p:spPr>
        <p:txBody>
          <a:bodyPr/>
          <a:lstStyle/>
          <a:p>
            <a:fld id="{674B59EA-8948-47CF-A34A-29308579F96A}" type="slidenum">
              <a:rPr lang="tr-TR" altLang="tr-TR" smtClean="0">
                <a:solidFill>
                  <a:srgbClr val="000000"/>
                </a:solidFill>
              </a:rPr>
              <a:pPr/>
              <a:t>35</a:t>
            </a:fld>
            <a:endParaRPr lang="tr-TR" altLang="tr-TR" smtClean="0">
              <a:solidFill>
                <a:srgbClr val="000000"/>
              </a:solidFill>
            </a:endParaRPr>
          </a:p>
        </p:txBody>
      </p:sp>
      <p:sp>
        <p:nvSpPr>
          <p:cNvPr id="129029" name="4 Veri Yer Tutucusu"/>
          <p:cNvSpPr>
            <a:spLocks noGrp="1"/>
          </p:cNvSpPr>
          <p:nvPr>
            <p:ph type="dt" sz="quarter" idx="1"/>
          </p:nvPr>
        </p:nvSpPr>
        <p:spPr bwMode="auto">
          <a:noFill/>
          <a:ln>
            <a:miter lim="800000"/>
            <a:headEnd/>
            <a:tailEnd/>
          </a:ln>
        </p:spPr>
        <p:txBody>
          <a:bodyPr/>
          <a:lstStyle/>
          <a:p>
            <a:r>
              <a:rPr lang="tr-TR" altLang="tr-TR" smtClean="0">
                <a:solidFill>
                  <a:srgbClr val="000000"/>
                </a:solidFill>
              </a:rPr>
              <a:t>31.10.2011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22.06.2022</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PgInQeJlJE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dirty="0" smtClean="0"/>
              <a:t>KADINA YÖNELİK ŞİDDETİN </a:t>
            </a:r>
            <a:r>
              <a:rPr lang="tr-TR" dirty="0" smtClean="0"/>
              <a:t>ÖNLENMESİ</a:t>
            </a:r>
            <a:endParaRPr lang="tr-TR" sz="1800" dirty="0"/>
          </a:p>
        </p:txBody>
      </p:sp>
      <p:sp>
        <p:nvSpPr>
          <p:cNvPr id="3" name="2 Alt Başlık"/>
          <p:cNvSpPr>
            <a:spLocks noGrp="1"/>
          </p:cNvSpPr>
          <p:nvPr>
            <p:ph type="subTitle" idx="1"/>
          </p:nvPr>
        </p:nvSpPr>
        <p:spPr/>
        <p:txBody>
          <a:bodyPr/>
          <a:lstStyle/>
          <a:p>
            <a:endParaRPr lang="tr-TR" dirty="0"/>
          </a:p>
        </p:txBody>
      </p:sp>
      <p:pic>
        <p:nvPicPr>
          <p:cNvPr id="4" name="Picture 2"/>
          <p:cNvPicPr>
            <a:picLocks noChangeAspect="1" noChangeArrowheads="1"/>
          </p:cNvPicPr>
          <p:nvPr/>
        </p:nvPicPr>
        <p:blipFill>
          <a:blip r:embed="rId2"/>
          <a:srcRect l="6927" t="27271" r="7390" b="27280"/>
          <a:stretch>
            <a:fillRect/>
          </a:stretch>
        </p:blipFill>
        <p:spPr bwMode="auto">
          <a:xfrm>
            <a:off x="1000100" y="1857364"/>
            <a:ext cx="3775884" cy="2857520"/>
          </a:xfrm>
          <a:prstGeom prst="rect">
            <a:avLst/>
          </a:prstGeom>
          <a:noFill/>
          <a:ln w="9525">
            <a:noFill/>
            <a:miter lim="800000"/>
            <a:headEnd/>
            <a:tailEnd/>
          </a:ln>
        </p:spPr>
      </p:pic>
      <p:pic>
        <p:nvPicPr>
          <p:cNvPr id="5" name="Picture 10"/>
          <p:cNvPicPr>
            <a:picLocks noChangeAspect="1" noChangeArrowheads="1"/>
          </p:cNvPicPr>
          <p:nvPr/>
        </p:nvPicPr>
        <p:blipFill>
          <a:blip r:embed="rId3"/>
          <a:srcRect/>
          <a:stretch>
            <a:fillRect/>
          </a:stretch>
        </p:blipFill>
        <p:spPr bwMode="auto">
          <a:xfrm>
            <a:off x="5162568" y="4080257"/>
            <a:ext cx="3981432" cy="2777743"/>
          </a:xfrm>
          <a:prstGeom prst="rect">
            <a:avLst/>
          </a:prstGeom>
          <a:noFill/>
          <a:ln w="9525">
            <a:noFill/>
            <a:miter lim="800000"/>
            <a:headEnd/>
            <a:tailEnd/>
          </a:ln>
        </p:spPr>
      </p:pic>
      <p:sp>
        <p:nvSpPr>
          <p:cNvPr id="6" name="5 Metin kutusu"/>
          <p:cNvSpPr txBox="1"/>
          <p:nvPr/>
        </p:nvSpPr>
        <p:spPr>
          <a:xfrm>
            <a:off x="1285852" y="5715016"/>
            <a:ext cx="3500462" cy="923330"/>
          </a:xfrm>
          <a:prstGeom prst="rect">
            <a:avLst/>
          </a:prstGeom>
          <a:noFill/>
        </p:spPr>
        <p:txBody>
          <a:bodyPr wrap="square" rtlCol="0">
            <a:spAutoFit/>
          </a:bodyPr>
          <a:lstStyle/>
          <a:p>
            <a:r>
              <a:rPr lang="tr-TR" b="1" dirty="0" smtClean="0"/>
              <a:t>HAZIRLAYAN:</a:t>
            </a:r>
          </a:p>
          <a:p>
            <a:r>
              <a:rPr lang="tr-TR" b="1" dirty="0" smtClean="0"/>
              <a:t>PSİKOLOJİK DANIŞMAN</a:t>
            </a:r>
          </a:p>
          <a:p>
            <a:r>
              <a:rPr lang="tr-TR" b="1" dirty="0" smtClean="0"/>
              <a:t>Hüseyin DURAN</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solidFill>
            <a:schemeClr val="tx1"/>
          </a:solidFill>
        </p:spPr>
        <p:txBody>
          <a:bodyPr>
            <a:normAutofit lnSpcReduction="10000"/>
          </a:bodyPr>
          <a:lstStyle/>
          <a:p>
            <a:r>
              <a:rPr lang="tr-TR" dirty="0" smtClean="0">
                <a:solidFill>
                  <a:schemeClr val="bg1"/>
                </a:solidFill>
              </a:rPr>
              <a:t>Bağırmak, </a:t>
            </a:r>
          </a:p>
          <a:p>
            <a:r>
              <a:rPr lang="tr-TR" dirty="0" smtClean="0">
                <a:solidFill>
                  <a:schemeClr val="bg1"/>
                </a:solidFill>
              </a:rPr>
              <a:t>hakaret etmek, </a:t>
            </a:r>
          </a:p>
          <a:p>
            <a:r>
              <a:rPr lang="tr-TR" dirty="0" smtClean="0">
                <a:solidFill>
                  <a:schemeClr val="bg1"/>
                </a:solidFill>
              </a:rPr>
              <a:t>küçümsemek, </a:t>
            </a:r>
          </a:p>
          <a:p>
            <a:r>
              <a:rPr lang="tr-TR" dirty="0" smtClean="0">
                <a:solidFill>
                  <a:schemeClr val="bg1"/>
                </a:solidFill>
              </a:rPr>
              <a:t>alay etmek, </a:t>
            </a:r>
          </a:p>
          <a:p>
            <a:r>
              <a:rPr lang="tr-TR" dirty="0" smtClean="0">
                <a:solidFill>
                  <a:schemeClr val="bg1"/>
                </a:solidFill>
              </a:rPr>
              <a:t>arkadaşları, ailesi ya da akrabalarıyla görüşmesini engellemek, </a:t>
            </a:r>
          </a:p>
          <a:p>
            <a:r>
              <a:rPr lang="tr-TR" dirty="0" smtClean="0">
                <a:solidFill>
                  <a:schemeClr val="bg1"/>
                </a:solidFill>
              </a:rPr>
              <a:t>her an nerede olduğunu kontrol etmek, </a:t>
            </a:r>
          </a:p>
          <a:p>
            <a:r>
              <a:rPr lang="tr-TR" dirty="0" smtClean="0">
                <a:solidFill>
                  <a:schemeClr val="bg1"/>
                </a:solidFill>
              </a:rPr>
              <a:t>evden dışarı çıkmasını engellemek, </a:t>
            </a:r>
          </a:p>
          <a:p>
            <a:r>
              <a:rPr lang="tr-TR" dirty="0" smtClean="0">
                <a:solidFill>
                  <a:schemeClr val="bg1"/>
                </a:solidFill>
              </a:rPr>
              <a:t>hiçbir konuda söz hakkı vermemek </a:t>
            </a:r>
            <a:r>
              <a:rPr lang="tr-TR" dirty="0" smtClean="0"/>
              <a:t>gibi</a:t>
            </a:r>
            <a:endParaRPr lang="tr-TR" dirty="0"/>
          </a:p>
        </p:txBody>
      </p:sp>
      <p:sp>
        <p:nvSpPr>
          <p:cNvPr id="4" name="3 Başlık"/>
          <p:cNvSpPr>
            <a:spLocks noGrp="1"/>
          </p:cNvSpPr>
          <p:nvPr>
            <p:ph type="title"/>
          </p:nvPr>
        </p:nvSpPr>
        <p:spPr>
          <a:xfrm>
            <a:off x="1428728" y="285728"/>
            <a:ext cx="749808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tr-TR" dirty="0" smtClean="0">
                <a:solidFill>
                  <a:srgbClr val="5A6378">
                    <a:satMod val="130000"/>
                  </a:srgbClr>
                </a:solidFill>
                <a:ea typeface="+mj-ea"/>
                <a:cs typeface="+mj-cs"/>
              </a:rPr>
              <a:t>Sözel-Duygusal-Psikolojik</a:t>
            </a:r>
            <a:r>
              <a:rPr lang="tr-TR" sz="4300" dirty="0" smtClean="0">
                <a:solidFill>
                  <a:srgbClr val="5A6378">
                    <a:satMod val="130000"/>
                  </a:srgbClr>
                </a:solidFill>
                <a:effectLst>
                  <a:outerShdw blurRad="50000" dist="30000" dir="5400000" algn="tl" rotWithShape="0">
                    <a:srgbClr val="000000">
                      <a:alpha val="30000"/>
                    </a:srgbClr>
                  </a:outerShdw>
                </a:effectLst>
                <a:ea typeface="+mj-ea"/>
                <a:cs typeface="+mj-cs"/>
              </a:rPr>
              <a:t> Şiddet;</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5613" y="1484313"/>
            <a:ext cx="7861300" cy="4641850"/>
          </a:xfrm>
          <a:prstGeom prst="rect">
            <a:avLst/>
          </a:prstGeom>
          <a:noFill/>
          <a:ln w="9525">
            <a:noFill/>
            <a:miter lim="800000"/>
            <a:headEnd/>
            <a:tailEnd/>
          </a:ln>
        </p:spPr>
        <p:txBody>
          <a:bodyPr/>
          <a:lstStyle/>
          <a:p>
            <a:pPr algn="ctr" defTabSz="617538" eaLnBrk="1" hangingPunct="1">
              <a:spcBef>
                <a:spcPts val="800"/>
              </a:spcBef>
              <a:buClr>
                <a:srgbClr val="660066"/>
              </a:buClr>
              <a:buFont typeface="Wingdings" pitchFamily="2" charset="2"/>
              <a:buNone/>
            </a:pPr>
            <a:r>
              <a:rPr lang="tr-TR" altLang="tr-TR" sz="3200">
                <a:solidFill>
                  <a:srgbClr val="000000"/>
                </a:solidFill>
                <a:latin typeface="Calibri" pitchFamily="34" charset="0"/>
              </a:rPr>
              <a:t>Ülkemizde yaklaşık</a:t>
            </a:r>
            <a:r>
              <a:rPr lang="tr-TR" altLang="tr-TR" sz="3200">
                <a:solidFill>
                  <a:srgbClr val="FF6600"/>
                </a:solidFill>
                <a:latin typeface="Calibri" pitchFamily="34" charset="0"/>
              </a:rPr>
              <a:t> 2 kadından 1</a:t>
            </a:r>
            <a:r>
              <a:rPr lang="ja-JP" altLang="tr-TR" sz="3200">
                <a:solidFill>
                  <a:srgbClr val="FF6600"/>
                </a:solidFill>
                <a:latin typeface="Calibri" pitchFamily="34" charset="0"/>
              </a:rPr>
              <a:t>’</a:t>
            </a:r>
            <a:r>
              <a:rPr lang="tr-TR" altLang="ja-JP" sz="3200">
                <a:solidFill>
                  <a:srgbClr val="FF6600"/>
                </a:solidFill>
                <a:latin typeface="Calibri" pitchFamily="34" charset="0"/>
              </a:rPr>
              <a:t>i </a:t>
            </a:r>
            <a:r>
              <a:rPr lang="tr-TR" altLang="ja-JP" sz="3200">
                <a:solidFill>
                  <a:srgbClr val="000000"/>
                </a:solidFill>
                <a:latin typeface="Calibri" pitchFamily="34" charset="0"/>
              </a:rPr>
              <a:t>duygusal şiddet yaşamaktadır.</a:t>
            </a:r>
          </a:p>
          <a:p>
            <a:pPr defTabSz="617538" eaLnBrk="1" hangingPunct="1">
              <a:spcBef>
                <a:spcPts val="800"/>
              </a:spcBef>
              <a:buClr>
                <a:srgbClr val="660066"/>
              </a:buClr>
              <a:buFont typeface="Wingdings" pitchFamily="2" charset="2"/>
              <a:buNone/>
            </a:pPr>
            <a:endParaRPr lang="tr-TR" altLang="tr-TR" sz="15800">
              <a:solidFill>
                <a:srgbClr val="660066"/>
              </a:solidFill>
              <a:latin typeface="Arial Unicode MS" pitchFamily="34" charset="-128"/>
              <a:sym typeface="Webdings" pitchFamily="18" charset="2"/>
            </a:endParaRPr>
          </a:p>
        </p:txBody>
      </p:sp>
      <p:pic>
        <p:nvPicPr>
          <p:cNvPr id="3" name="Picture 3"/>
          <p:cNvPicPr>
            <a:picLocks noChangeAspect="1" noChangeArrowheads="1"/>
          </p:cNvPicPr>
          <p:nvPr/>
        </p:nvPicPr>
        <p:blipFill>
          <a:blip r:embed="rId3"/>
          <a:srcRect/>
          <a:stretch>
            <a:fillRect/>
          </a:stretch>
        </p:blipFill>
        <p:spPr bwMode="auto">
          <a:xfrm>
            <a:off x="1331913" y="2708275"/>
            <a:ext cx="6911975" cy="3105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solidFill>
            <a:schemeClr val="tx1"/>
          </a:solidFill>
        </p:spPr>
        <p:txBody>
          <a:bodyPr>
            <a:normAutofit lnSpcReduction="10000"/>
          </a:bodyPr>
          <a:lstStyle/>
          <a:p>
            <a:r>
              <a:rPr lang="tr-TR" dirty="0" smtClean="0">
                <a:solidFill>
                  <a:schemeClr val="bg1"/>
                </a:solidFill>
              </a:rPr>
              <a:t>Evli olduğu kişi bile olsa istemeden cinsel ilişkiye zorlama, </a:t>
            </a:r>
          </a:p>
          <a:p>
            <a:r>
              <a:rPr lang="tr-TR" dirty="0" smtClean="0">
                <a:solidFill>
                  <a:schemeClr val="bg1"/>
                </a:solidFill>
              </a:rPr>
              <a:t>çocuk doğurmaya ya da doğurmamaya zorlama, </a:t>
            </a:r>
          </a:p>
          <a:p>
            <a:r>
              <a:rPr lang="tr-TR" dirty="0" smtClean="0">
                <a:solidFill>
                  <a:schemeClr val="bg1"/>
                </a:solidFill>
              </a:rPr>
              <a:t>zorla evlendirme, </a:t>
            </a:r>
          </a:p>
          <a:p>
            <a:r>
              <a:rPr lang="tr-TR" dirty="0" smtClean="0">
                <a:solidFill>
                  <a:schemeClr val="bg1"/>
                </a:solidFill>
              </a:rPr>
              <a:t>istemediği halde kürtaja zorlama, </a:t>
            </a:r>
          </a:p>
          <a:p>
            <a:r>
              <a:rPr lang="tr-TR" dirty="0" smtClean="0">
                <a:solidFill>
                  <a:schemeClr val="bg1"/>
                </a:solidFill>
              </a:rPr>
              <a:t>cinsel içerikli tacizler, </a:t>
            </a:r>
          </a:p>
          <a:p>
            <a:r>
              <a:rPr lang="tr-TR" dirty="0" smtClean="0">
                <a:solidFill>
                  <a:schemeClr val="bg1"/>
                </a:solidFill>
              </a:rPr>
              <a:t>namus gerekçesiyle öldürme ya da öldürmeye zorlamak gibi.</a:t>
            </a:r>
            <a:endParaRPr lang="tr-TR" dirty="0">
              <a:solidFill>
                <a:schemeClr val="bg1"/>
              </a:solidFill>
            </a:endParaRPr>
          </a:p>
        </p:txBody>
      </p:sp>
      <p:sp>
        <p:nvSpPr>
          <p:cNvPr id="4" name="3 Başlık"/>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300" dirty="0" smtClean="0">
                <a:solidFill>
                  <a:srgbClr val="5A6378">
                    <a:satMod val="130000"/>
                  </a:srgbClr>
                </a:solidFill>
                <a:effectLst>
                  <a:outerShdw blurRad="50000" dist="30000" dir="5400000" algn="tl" rotWithShape="0">
                    <a:srgbClr val="000000">
                      <a:alpha val="30000"/>
                    </a:srgbClr>
                  </a:outerShdw>
                </a:effectLst>
                <a:ea typeface="+mj-ea"/>
                <a:cs typeface="+mj-cs"/>
              </a:rPr>
              <a:t>Cinsel Şiddet;</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5613" y="1447800"/>
            <a:ext cx="8350250" cy="4425950"/>
          </a:xfrm>
          <a:prstGeom prst="rect">
            <a:avLst/>
          </a:prstGeom>
          <a:noFill/>
          <a:ln w="9525">
            <a:noFill/>
            <a:miter lim="800000"/>
            <a:headEnd/>
            <a:tailEnd/>
          </a:ln>
        </p:spPr>
        <p:txBody>
          <a:bodyPr/>
          <a:lstStyle/>
          <a:p>
            <a:pPr defTabSz="617538" eaLnBrk="1" hangingPunct="1">
              <a:lnSpc>
                <a:spcPct val="90000"/>
              </a:lnSpc>
              <a:spcBef>
                <a:spcPts val="800"/>
              </a:spcBef>
              <a:buClr>
                <a:srgbClr val="660066"/>
              </a:buClr>
              <a:buFont typeface="Wingdings" pitchFamily="2" charset="2"/>
              <a:buNone/>
            </a:pPr>
            <a:r>
              <a:rPr lang="tr-TR" altLang="tr-TR" sz="3200">
                <a:solidFill>
                  <a:srgbClr val="000000"/>
                </a:solidFill>
                <a:latin typeface="Calibri" pitchFamily="34" charset="0"/>
              </a:rPr>
              <a:t>Türkiye</a:t>
            </a:r>
            <a:r>
              <a:rPr lang="ja-JP" altLang="tr-TR" sz="3200">
                <a:solidFill>
                  <a:srgbClr val="000000"/>
                </a:solidFill>
                <a:latin typeface="Calibri" pitchFamily="34" charset="0"/>
              </a:rPr>
              <a:t>’</a:t>
            </a:r>
            <a:r>
              <a:rPr lang="tr-TR" altLang="ja-JP" sz="3200">
                <a:solidFill>
                  <a:srgbClr val="000000"/>
                </a:solidFill>
                <a:latin typeface="Calibri" pitchFamily="34" charset="0"/>
              </a:rPr>
              <a:t>de yaklaşık </a:t>
            </a:r>
            <a:r>
              <a:rPr lang="tr-TR" altLang="ja-JP" sz="3200">
                <a:solidFill>
                  <a:srgbClr val="FF6600"/>
                </a:solidFill>
                <a:latin typeface="Calibri" pitchFamily="34" charset="0"/>
              </a:rPr>
              <a:t>her on kadından 1</a:t>
            </a:r>
            <a:r>
              <a:rPr lang="ja-JP" altLang="tr-TR" sz="3200">
                <a:solidFill>
                  <a:srgbClr val="FF6600"/>
                </a:solidFill>
                <a:latin typeface="Calibri" pitchFamily="34" charset="0"/>
              </a:rPr>
              <a:t>’</a:t>
            </a:r>
            <a:r>
              <a:rPr lang="tr-TR" altLang="ja-JP" sz="3200">
                <a:solidFill>
                  <a:srgbClr val="FF6600"/>
                </a:solidFill>
                <a:latin typeface="Calibri" pitchFamily="34" charset="0"/>
              </a:rPr>
              <a:t>i  </a:t>
            </a:r>
            <a:r>
              <a:rPr lang="tr-TR" altLang="ja-JP" sz="3200">
                <a:solidFill>
                  <a:srgbClr val="000000"/>
                </a:solidFill>
                <a:latin typeface="Calibri" pitchFamily="34" charset="0"/>
              </a:rPr>
              <a:t>cinsel şiddet görmektedir.</a:t>
            </a:r>
          </a:p>
          <a:p>
            <a:pPr defTabSz="617538" eaLnBrk="1" hangingPunct="1">
              <a:lnSpc>
                <a:spcPct val="90000"/>
              </a:lnSpc>
              <a:spcBef>
                <a:spcPts val="800"/>
              </a:spcBef>
              <a:buClr>
                <a:srgbClr val="660066"/>
              </a:buClr>
              <a:buFont typeface="Wingdings" pitchFamily="2" charset="2"/>
              <a:buNone/>
            </a:pPr>
            <a:endParaRPr lang="tr-TR" altLang="tr-TR" sz="13000">
              <a:solidFill>
                <a:srgbClr val="660066"/>
              </a:solidFill>
              <a:latin typeface="Arial Unicode MS" pitchFamily="34" charset="-128"/>
              <a:sym typeface="Webdings" pitchFamily="18" charset="2"/>
            </a:endParaRPr>
          </a:p>
        </p:txBody>
      </p:sp>
      <p:pic>
        <p:nvPicPr>
          <p:cNvPr id="3" name="Picture 3"/>
          <p:cNvPicPr>
            <a:picLocks noChangeAspect="1" noChangeArrowheads="1"/>
          </p:cNvPicPr>
          <p:nvPr/>
        </p:nvPicPr>
        <p:blipFill>
          <a:blip r:embed="rId3"/>
          <a:srcRect l="40398"/>
          <a:stretch>
            <a:fillRect/>
          </a:stretch>
        </p:blipFill>
        <p:spPr bwMode="auto">
          <a:xfrm>
            <a:off x="3717925" y="2420938"/>
            <a:ext cx="4524375" cy="1905000"/>
          </a:xfrm>
          <a:prstGeom prst="rect">
            <a:avLst/>
          </a:prstGeom>
          <a:noFill/>
          <a:ln w="9525">
            <a:noFill/>
            <a:miter lim="800000"/>
            <a:headEnd/>
            <a:tailEnd/>
          </a:ln>
        </p:spPr>
      </p:pic>
      <p:pic>
        <p:nvPicPr>
          <p:cNvPr id="53252" name="Picture 2"/>
          <p:cNvPicPr>
            <a:picLocks noChangeAspect="1" noChangeArrowheads="1"/>
          </p:cNvPicPr>
          <p:nvPr/>
        </p:nvPicPr>
        <p:blipFill>
          <a:blip r:embed="rId4"/>
          <a:srcRect l="57841"/>
          <a:stretch>
            <a:fillRect/>
          </a:stretch>
        </p:blipFill>
        <p:spPr bwMode="auto">
          <a:xfrm>
            <a:off x="179388" y="2420938"/>
            <a:ext cx="3200400" cy="1901825"/>
          </a:xfrm>
          <a:prstGeom prst="rect">
            <a:avLst/>
          </a:prstGeom>
          <a:noFill/>
          <a:ln w="9525">
            <a:noFill/>
            <a:miter lim="800000"/>
            <a:headEnd/>
            <a:tailEnd/>
          </a:ln>
        </p:spPr>
      </p:pic>
      <p:pic>
        <p:nvPicPr>
          <p:cNvPr id="53253" name="Picture 2"/>
          <p:cNvPicPr>
            <a:picLocks noChangeAspect="1" noChangeArrowheads="1"/>
          </p:cNvPicPr>
          <p:nvPr/>
        </p:nvPicPr>
        <p:blipFill>
          <a:blip r:embed="rId4"/>
          <a:srcRect l="57841"/>
          <a:stretch>
            <a:fillRect/>
          </a:stretch>
        </p:blipFill>
        <p:spPr bwMode="auto">
          <a:xfrm>
            <a:off x="179388" y="4338638"/>
            <a:ext cx="3200400" cy="1901825"/>
          </a:xfrm>
          <a:prstGeom prst="rect">
            <a:avLst/>
          </a:prstGeom>
          <a:noFill/>
          <a:ln w="9525">
            <a:noFill/>
            <a:miter lim="800000"/>
            <a:headEnd/>
            <a:tailEnd/>
          </a:ln>
        </p:spPr>
      </p:pic>
      <p:pic>
        <p:nvPicPr>
          <p:cNvPr id="8" name="Picture 3"/>
          <p:cNvPicPr>
            <a:picLocks noChangeAspect="1" noChangeArrowheads="1"/>
          </p:cNvPicPr>
          <p:nvPr/>
        </p:nvPicPr>
        <p:blipFill>
          <a:blip r:embed="rId3"/>
          <a:srcRect r="81931"/>
          <a:stretch>
            <a:fillRect/>
          </a:stretch>
        </p:blipFill>
        <p:spPr bwMode="auto">
          <a:xfrm>
            <a:off x="7246938" y="4397375"/>
            <a:ext cx="1282700" cy="1782763"/>
          </a:xfrm>
          <a:prstGeom prst="rect">
            <a:avLst/>
          </a:prstGeom>
          <a:noFill/>
          <a:ln w="9525">
            <a:noFill/>
            <a:miter lim="800000"/>
            <a:headEnd/>
            <a:tailEnd/>
          </a:ln>
        </p:spPr>
      </p:pic>
      <p:pic>
        <p:nvPicPr>
          <p:cNvPr id="53255" name="Picture 2"/>
          <p:cNvPicPr>
            <a:picLocks noChangeAspect="1" noChangeArrowheads="1"/>
          </p:cNvPicPr>
          <p:nvPr/>
        </p:nvPicPr>
        <p:blipFill>
          <a:blip r:embed="rId4"/>
          <a:srcRect l="57841"/>
          <a:stretch>
            <a:fillRect/>
          </a:stretch>
        </p:blipFill>
        <p:spPr bwMode="auto">
          <a:xfrm>
            <a:off x="3563938" y="4325938"/>
            <a:ext cx="3097212" cy="185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solidFill>
            <a:schemeClr val="tx1"/>
          </a:solidFill>
        </p:spPr>
        <p:txBody>
          <a:bodyPr/>
          <a:lstStyle/>
          <a:p>
            <a:r>
              <a:rPr lang="tr-TR" dirty="0" smtClean="0">
                <a:solidFill>
                  <a:schemeClr val="bg1"/>
                </a:solidFill>
              </a:rPr>
              <a:t>Çalışmak ya da çalışmamaya zorlamak, </a:t>
            </a:r>
          </a:p>
          <a:p>
            <a:r>
              <a:rPr lang="tr-TR" dirty="0" smtClean="0">
                <a:solidFill>
                  <a:schemeClr val="bg1"/>
                </a:solidFill>
              </a:rPr>
              <a:t>parasını ya da banka kartını alıp vermemek, </a:t>
            </a:r>
          </a:p>
          <a:p>
            <a:r>
              <a:rPr lang="tr-TR" dirty="0" smtClean="0">
                <a:solidFill>
                  <a:schemeClr val="bg1"/>
                </a:solidFill>
              </a:rPr>
              <a:t>hiç para vermemek, </a:t>
            </a:r>
          </a:p>
          <a:p>
            <a:r>
              <a:rPr lang="tr-TR" dirty="0" smtClean="0">
                <a:solidFill>
                  <a:schemeClr val="bg1"/>
                </a:solidFill>
              </a:rPr>
              <a:t>ailenin parası ve tasarruflarıyla ilgili hiç fikir sormamak, </a:t>
            </a:r>
          </a:p>
          <a:p>
            <a:r>
              <a:rPr lang="tr-TR" dirty="0" smtClean="0">
                <a:solidFill>
                  <a:schemeClr val="bg1"/>
                </a:solidFill>
              </a:rPr>
              <a:t>şahsi ziynet eşyalarını zorla alıp satmak gibi.</a:t>
            </a:r>
            <a:endParaRPr lang="tr-TR" dirty="0">
              <a:solidFill>
                <a:schemeClr val="bg1"/>
              </a:solidFill>
            </a:endParaRPr>
          </a:p>
        </p:txBody>
      </p:sp>
      <p:sp>
        <p:nvSpPr>
          <p:cNvPr id="4" name="3 Başlık"/>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5A6378">
                    <a:satMod val="130000"/>
                  </a:srgbClr>
                </a:solidFill>
                <a:ea typeface="+mj-ea"/>
                <a:cs typeface="+mj-cs"/>
              </a:rPr>
              <a:t>Ekonomik</a:t>
            </a:r>
            <a:r>
              <a:rPr lang="tr-TR" sz="4300" dirty="0" smtClean="0">
                <a:solidFill>
                  <a:srgbClr val="5A6378">
                    <a:satMod val="130000"/>
                  </a:srgbClr>
                </a:solidFill>
                <a:effectLst>
                  <a:outerShdw blurRad="50000" dist="30000" dir="5400000" algn="tl" rotWithShape="0">
                    <a:srgbClr val="000000">
                      <a:alpha val="30000"/>
                    </a:srgbClr>
                  </a:outerShdw>
                </a:effectLst>
                <a:ea typeface="+mj-ea"/>
                <a:cs typeface="+mj-cs"/>
              </a:rPr>
              <a:t> Şiddet;</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İçerik Yer Tutucusu 2"/>
          <p:cNvSpPr>
            <a:spLocks noGrp="1"/>
          </p:cNvSpPr>
          <p:nvPr>
            <p:ph idx="1"/>
          </p:nvPr>
        </p:nvSpPr>
        <p:spPr>
          <a:xfrm>
            <a:off x="1000100" y="1571612"/>
            <a:ext cx="7848600" cy="4525963"/>
          </a:xfrm>
        </p:spPr>
        <p:txBody>
          <a:bodyPr>
            <a:normAutofit lnSpcReduction="10000"/>
          </a:bodyPr>
          <a:lstStyle/>
          <a:p>
            <a:pPr marL="0" indent="0" algn="ctr">
              <a:buFont typeface="Calibri" pitchFamily="34" charset="0"/>
              <a:buNone/>
            </a:pPr>
            <a:r>
              <a:rPr lang="tr-TR" altLang="tr-TR" sz="4800" dirty="0" smtClean="0"/>
              <a:t>DÜNYADA HER YIL </a:t>
            </a:r>
          </a:p>
          <a:p>
            <a:pPr marL="0" indent="0" algn="ctr">
              <a:buFont typeface="Calibri" pitchFamily="34" charset="0"/>
              <a:buNone/>
            </a:pPr>
            <a:r>
              <a:rPr lang="tr-TR" altLang="tr-TR" sz="4800" dirty="0" smtClean="0">
                <a:solidFill>
                  <a:srgbClr val="CC0202"/>
                </a:solidFill>
              </a:rPr>
              <a:t>1.4 MİLYON</a:t>
            </a:r>
            <a:r>
              <a:rPr lang="tr-TR" altLang="tr-TR" sz="4800" dirty="0" smtClean="0"/>
              <a:t>  </a:t>
            </a:r>
          </a:p>
          <a:p>
            <a:pPr marL="0" indent="0" algn="ctr">
              <a:buFont typeface="Calibri" pitchFamily="34" charset="0"/>
              <a:buNone/>
            </a:pPr>
            <a:r>
              <a:rPr lang="tr-TR" altLang="tr-TR" sz="4800" dirty="0" smtClean="0"/>
              <a:t>İNSANIN ŞİDDET NEDENİYLE HAYATINI KAYBETTİĞİ TAHMİN EDİLMEKTEDİR.</a:t>
            </a:r>
          </a:p>
        </p:txBody>
      </p:sp>
      <p:sp>
        <p:nvSpPr>
          <p:cNvPr id="44035" name="Slayt Numarası Yer Tutucusu 3"/>
          <p:cNvSpPr>
            <a:spLocks noGrp="1"/>
          </p:cNvSpPr>
          <p:nvPr>
            <p:ph type="sldNum" sz="quarter" idx="12"/>
          </p:nvPr>
        </p:nvSpPr>
        <p:spPr bwMode="auto">
          <a:noFill/>
          <a:ln>
            <a:miter lim="800000"/>
            <a:headEnd/>
            <a:tailEnd/>
          </a:ln>
        </p:spPr>
        <p:txBody>
          <a:bodyPr/>
          <a:lstStyle/>
          <a:p>
            <a:fld id="{8E853EA2-1694-49F6-8642-996FBC63E8A1}" type="slidenum">
              <a:rPr lang="tr-TR" altLang="tr-TR" smtClean="0"/>
              <a:pPr/>
              <a:t>15</a:t>
            </a:fld>
            <a:endParaRPr lang="tr-TR" altLang="tr-TR"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İçerik Yer Tutucusu 2"/>
          <p:cNvSpPr>
            <a:spLocks noGrp="1"/>
          </p:cNvSpPr>
          <p:nvPr>
            <p:ph idx="1"/>
          </p:nvPr>
        </p:nvSpPr>
        <p:spPr>
          <a:xfrm>
            <a:off x="914400" y="428604"/>
            <a:ext cx="8229600" cy="4786312"/>
          </a:xfrm>
        </p:spPr>
        <p:txBody>
          <a:bodyPr/>
          <a:lstStyle/>
          <a:p>
            <a:pPr algn="ctr" eaLnBrk="1" hangingPunct="1">
              <a:lnSpc>
                <a:spcPct val="90000"/>
              </a:lnSpc>
              <a:spcBef>
                <a:spcPts val="600"/>
              </a:spcBef>
              <a:buClr>
                <a:srgbClr val="578279"/>
              </a:buClr>
              <a:buFontTx/>
              <a:buNone/>
            </a:pPr>
            <a:r>
              <a:rPr lang="tr-TR" altLang="tr-TR" sz="4400" b="1" i="1" dirty="0" smtClean="0"/>
              <a:t>ŞİDDET </a:t>
            </a:r>
            <a:r>
              <a:rPr lang="tr-TR" altLang="tr-TR" sz="4400" b="1" i="1" u="sng" dirty="0" smtClean="0"/>
              <a:t>EN ÇOK</a:t>
            </a:r>
          </a:p>
          <a:p>
            <a:pPr algn="ctr" eaLnBrk="1" hangingPunct="1">
              <a:lnSpc>
                <a:spcPct val="90000"/>
              </a:lnSpc>
              <a:spcBef>
                <a:spcPts val="600"/>
              </a:spcBef>
              <a:buClr>
                <a:srgbClr val="578279"/>
              </a:buClr>
              <a:buFontTx/>
              <a:buNone/>
            </a:pPr>
            <a:r>
              <a:rPr lang="tr-TR" altLang="tr-TR" sz="4400" b="1" i="1" dirty="0" smtClean="0">
                <a:solidFill>
                  <a:srgbClr val="C00000"/>
                </a:solidFill>
              </a:rPr>
              <a:t>KADINLARA,</a:t>
            </a:r>
          </a:p>
          <a:p>
            <a:pPr algn="ctr" eaLnBrk="1" hangingPunct="1">
              <a:lnSpc>
                <a:spcPct val="90000"/>
              </a:lnSpc>
              <a:spcBef>
                <a:spcPts val="600"/>
              </a:spcBef>
              <a:buClr>
                <a:srgbClr val="578279"/>
              </a:buClr>
              <a:buFontTx/>
              <a:buNone/>
            </a:pPr>
            <a:r>
              <a:rPr lang="tr-TR" altLang="tr-TR" sz="4400" b="1" i="1" dirty="0" smtClean="0">
                <a:solidFill>
                  <a:srgbClr val="C00000"/>
                </a:solidFill>
              </a:rPr>
              <a:t>ÇOCUKLARA, YAŞLILARA,</a:t>
            </a:r>
          </a:p>
          <a:p>
            <a:pPr algn="ctr" eaLnBrk="1" hangingPunct="1">
              <a:lnSpc>
                <a:spcPct val="90000"/>
              </a:lnSpc>
              <a:spcBef>
                <a:spcPts val="600"/>
              </a:spcBef>
              <a:buClr>
                <a:srgbClr val="578279"/>
              </a:buClr>
              <a:buFontTx/>
              <a:buNone/>
            </a:pPr>
            <a:r>
              <a:rPr lang="tr-TR" altLang="tr-TR" sz="4400" b="1" i="1" dirty="0" smtClean="0">
                <a:solidFill>
                  <a:srgbClr val="C00000"/>
                </a:solidFill>
              </a:rPr>
              <a:t>ENGELLİLERE, GÖÇMENLERE,</a:t>
            </a:r>
          </a:p>
          <a:p>
            <a:pPr algn="ctr" eaLnBrk="1" hangingPunct="1">
              <a:lnSpc>
                <a:spcPct val="90000"/>
              </a:lnSpc>
              <a:spcBef>
                <a:spcPts val="600"/>
              </a:spcBef>
              <a:buClr>
                <a:srgbClr val="578279"/>
              </a:buClr>
              <a:buFontTx/>
              <a:buNone/>
            </a:pPr>
            <a:r>
              <a:rPr lang="tr-TR" altLang="tr-TR" sz="4400" b="1" i="1" dirty="0" smtClean="0">
                <a:solidFill>
                  <a:srgbClr val="C00000"/>
                </a:solidFill>
              </a:rPr>
              <a:t>EVSİZLERE, MÜLTECİLERE</a:t>
            </a:r>
          </a:p>
          <a:p>
            <a:pPr algn="ctr" eaLnBrk="1" hangingPunct="1">
              <a:lnSpc>
                <a:spcPct val="90000"/>
              </a:lnSpc>
              <a:spcBef>
                <a:spcPts val="600"/>
              </a:spcBef>
              <a:buClr>
                <a:srgbClr val="578279"/>
              </a:buClr>
              <a:buFontTx/>
              <a:buNone/>
            </a:pPr>
            <a:r>
              <a:rPr lang="tr-TR" altLang="tr-TR" sz="4400" b="1" i="1" dirty="0" smtClean="0">
                <a:solidFill>
                  <a:srgbClr val="000000"/>
                </a:solidFill>
              </a:rPr>
              <a:t>YÖNELMEKTEDİR</a:t>
            </a:r>
            <a:r>
              <a:rPr lang="tr-TR" altLang="tr-TR" sz="4400" b="1" i="1" dirty="0" smtClean="0">
                <a:solidFill>
                  <a:srgbClr val="C00000"/>
                </a:solidFill>
              </a:rPr>
              <a:t>.</a:t>
            </a:r>
          </a:p>
          <a:p>
            <a:endParaRPr lang="tr-TR" altLang="tr-TR" sz="3600" dirty="0" smtClean="0"/>
          </a:p>
        </p:txBody>
      </p:sp>
      <p:sp>
        <p:nvSpPr>
          <p:cNvPr id="45059" name="Slayt Numarası Yer Tutucusu 3"/>
          <p:cNvSpPr>
            <a:spLocks noGrp="1"/>
          </p:cNvSpPr>
          <p:nvPr>
            <p:ph type="sldNum" sz="quarter" idx="12"/>
          </p:nvPr>
        </p:nvSpPr>
        <p:spPr bwMode="auto">
          <a:noFill/>
          <a:ln>
            <a:miter lim="800000"/>
            <a:headEnd/>
            <a:tailEnd/>
          </a:ln>
        </p:spPr>
        <p:txBody>
          <a:bodyPr/>
          <a:lstStyle/>
          <a:p>
            <a:fld id="{C240BF39-A3B2-4978-AA54-56AD07ABE6F5}" type="slidenum">
              <a:rPr lang="tr-TR" altLang="tr-TR" smtClean="0">
                <a:latin typeface="Arial" pitchFamily="34" charset="0"/>
              </a:rPr>
              <a:pPr/>
              <a:t>16</a:t>
            </a:fld>
            <a:endParaRPr lang="tr-TR" altLang="tr-TR" smtClean="0">
              <a:latin typeface="Arial" pitchFamily="34" charset="0"/>
            </a:endParaRPr>
          </a:p>
        </p:txBody>
      </p:sp>
      <p:sp>
        <p:nvSpPr>
          <p:cNvPr id="5" name="4 Bulut Belirtme Çizgisi"/>
          <p:cNvSpPr/>
          <p:nvPr/>
        </p:nvSpPr>
        <p:spPr>
          <a:xfrm>
            <a:off x="5000628" y="4643446"/>
            <a:ext cx="3571900" cy="19288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t>PEKİ, SİZCE NEDEN?</a:t>
            </a:r>
          </a:p>
          <a:p>
            <a:pPr algn="ctr"/>
            <a:endParaRPr lang="tr-T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Dikdörtgen"/>
          <p:cNvSpPr>
            <a:spLocks noChangeArrowheads="1"/>
          </p:cNvSpPr>
          <p:nvPr/>
        </p:nvSpPr>
        <p:spPr bwMode="auto">
          <a:xfrm>
            <a:off x="1071538" y="1142984"/>
            <a:ext cx="7704137" cy="1724025"/>
          </a:xfrm>
          <a:prstGeom prst="rect">
            <a:avLst/>
          </a:prstGeom>
          <a:noFill/>
          <a:ln w="9525">
            <a:noFill/>
            <a:miter lim="800000"/>
            <a:headEnd/>
            <a:tailEnd/>
          </a:ln>
        </p:spPr>
        <p:txBody>
          <a:bodyPr>
            <a:spAutoFit/>
          </a:bodyPr>
          <a:lstStyle/>
          <a:p>
            <a:pPr algn="ctr">
              <a:spcAft>
                <a:spcPts val="600"/>
              </a:spcAft>
            </a:pPr>
            <a:r>
              <a:rPr lang="tr-TR" altLang="tr-TR" sz="3200" dirty="0">
                <a:solidFill>
                  <a:srgbClr val="000000"/>
                </a:solidFill>
                <a:latin typeface="Calibri" pitchFamily="34" charset="0"/>
              </a:rPr>
              <a:t>Dünyada en az</a:t>
            </a:r>
          </a:p>
          <a:p>
            <a:pPr algn="ctr">
              <a:spcAft>
                <a:spcPts val="600"/>
              </a:spcAft>
            </a:pPr>
            <a:r>
              <a:rPr lang="tr-TR" altLang="tr-TR" sz="3200" dirty="0">
                <a:solidFill>
                  <a:srgbClr val="000000"/>
                </a:solidFill>
                <a:latin typeface="Calibri" pitchFamily="34" charset="0"/>
              </a:rPr>
              <a:t> </a:t>
            </a:r>
            <a:r>
              <a:rPr lang="tr-TR" altLang="tr-TR" sz="3200" b="1" dirty="0">
                <a:solidFill>
                  <a:srgbClr val="E46C0A"/>
                </a:solidFill>
                <a:latin typeface="Calibri" pitchFamily="34" charset="0"/>
              </a:rPr>
              <a:t>her 3 kadından 1</a:t>
            </a:r>
            <a:r>
              <a:rPr lang="ja-JP" altLang="tr-TR" sz="3200" b="1" dirty="0">
                <a:solidFill>
                  <a:srgbClr val="E46C0A"/>
                </a:solidFill>
                <a:latin typeface="Calibri" pitchFamily="34" charset="0"/>
              </a:rPr>
              <a:t>’</a:t>
            </a:r>
            <a:r>
              <a:rPr lang="tr-TR" altLang="ja-JP" sz="3200" b="1" dirty="0">
                <a:solidFill>
                  <a:srgbClr val="E46C0A"/>
                </a:solidFill>
                <a:latin typeface="Calibri" pitchFamily="34" charset="0"/>
              </a:rPr>
              <a:t>i </a:t>
            </a:r>
          </a:p>
          <a:p>
            <a:pPr algn="ctr">
              <a:spcAft>
                <a:spcPts val="600"/>
              </a:spcAft>
            </a:pPr>
            <a:r>
              <a:rPr lang="tr-TR" altLang="tr-TR" sz="3200" dirty="0">
                <a:solidFill>
                  <a:srgbClr val="000000"/>
                </a:solidFill>
                <a:latin typeface="Calibri" pitchFamily="34" charset="0"/>
              </a:rPr>
              <a:t>fiziksel veya cinsel şiddete maruz kalmaktadır.</a:t>
            </a:r>
          </a:p>
        </p:txBody>
      </p:sp>
      <p:pic>
        <p:nvPicPr>
          <p:cNvPr id="3" name="Picture 3"/>
          <p:cNvPicPr>
            <a:picLocks noChangeAspect="1" noChangeArrowheads="1"/>
          </p:cNvPicPr>
          <p:nvPr/>
        </p:nvPicPr>
        <p:blipFill>
          <a:blip r:embed="rId3"/>
          <a:srcRect l="35661"/>
          <a:stretch>
            <a:fillRect/>
          </a:stretch>
        </p:blipFill>
        <p:spPr bwMode="auto">
          <a:xfrm>
            <a:off x="3559175" y="3462338"/>
            <a:ext cx="3727450" cy="2671762"/>
          </a:xfrm>
          <a:prstGeom prst="rect">
            <a:avLst/>
          </a:prstGeom>
          <a:noFill/>
          <a:ln w="9525">
            <a:noFill/>
            <a:miter lim="800000"/>
            <a:headEnd/>
            <a:tailEnd/>
          </a:ln>
        </p:spPr>
      </p:pic>
      <p:pic>
        <p:nvPicPr>
          <p:cNvPr id="4" name="Picture 3"/>
          <p:cNvPicPr>
            <a:picLocks noChangeAspect="1" noChangeArrowheads="1"/>
          </p:cNvPicPr>
          <p:nvPr/>
        </p:nvPicPr>
        <p:blipFill>
          <a:blip r:embed="rId3"/>
          <a:srcRect r="69414"/>
          <a:stretch>
            <a:fillRect/>
          </a:stretch>
        </p:blipFill>
        <p:spPr bwMode="auto">
          <a:xfrm>
            <a:off x="1619250" y="3357563"/>
            <a:ext cx="1771650" cy="2879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etin kutusu 3"/>
          <p:cNvSpPr txBox="1">
            <a:spLocks noChangeArrowheads="1"/>
          </p:cNvSpPr>
          <p:nvPr/>
        </p:nvSpPr>
        <p:spPr bwMode="auto">
          <a:xfrm>
            <a:off x="900113" y="1341438"/>
            <a:ext cx="6985000" cy="1568450"/>
          </a:xfrm>
          <a:prstGeom prst="rect">
            <a:avLst/>
          </a:prstGeom>
          <a:noFill/>
          <a:ln w="9525">
            <a:noFill/>
            <a:miter lim="800000"/>
            <a:headEnd/>
            <a:tailEnd/>
          </a:ln>
        </p:spPr>
        <p:txBody>
          <a:bodyPr>
            <a:spAutoFit/>
          </a:bodyPr>
          <a:lstStyle/>
          <a:p>
            <a:pPr algn="just" eaLnBrk="1" hangingPunct="1"/>
            <a:r>
              <a:rPr lang="tr-TR" altLang="tr-TR" sz="3200">
                <a:solidFill>
                  <a:srgbClr val="000000"/>
                </a:solidFill>
                <a:latin typeface="Calibri" pitchFamily="34" charset="0"/>
              </a:rPr>
              <a:t>Dünya çapında kadın cinayetlerinin </a:t>
            </a:r>
            <a:r>
              <a:rPr lang="tr-TR" altLang="tr-TR" sz="3200" u="sng">
                <a:solidFill>
                  <a:srgbClr val="FF0000"/>
                </a:solidFill>
                <a:latin typeface="Calibri" pitchFamily="34" charset="0"/>
              </a:rPr>
              <a:t>yüzde 38</a:t>
            </a:r>
            <a:r>
              <a:rPr lang="tr-TR" altLang="tr-TR" sz="3200">
                <a:solidFill>
                  <a:srgbClr val="000000"/>
                </a:solidFill>
                <a:latin typeface="Calibri" pitchFamily="34" charset="0"/>
              </a:rPr>
              <a:t>’i</a:t>
            </a:r>
            <a:r>
              <a:rPr lang="tr-TR" altLang="ja-JP" sz="3200">
                <a:solidFill>
                  <a:srgbClr val="000000"/>
                </a:solidFill>
                <a:latin typeface="Calibri" pitchFamily="34" charset="0"/>
              </a:rPr>
              <a:t> kadınların eşi ya da birlikte yaşadığı kişiler tarafından işlenmektedir.  </a:t>
            </a:r>
            <a:endParaRPr lang="tr-TR" altLang="tr-TR" sz="3200">
              <a:solidFill>
                <a:srgbClr val="000000"/>
              </a:solidFill>
              <a:latin typeface="Calibri" pitchFamily="34" charset="0"/>
            </a:endParaRPr>
          </a:p>
        </p:txBody>
      </p:sp>
      <p:sp>
        <p:nvSpPr>
          <p:cNvPr id="48131" name="Metin kutusu 4"/>
          <p:cNvSpPr txBox="1">
            <a:spLocks noChangeArrowheads="1"/>
          </p:cNvSpPr>
          <p:nvPr/>
        </p:nvSpPr>
        <p:spPr bwMode="auto">
          <a:xfrm>
            <a:off x="1500166" y="3786190"/>
            <a:ext cx="3286148" cy="1569660"/>
          </a:xfrm>
          <a:prstGeom prst="rect">
            <a:avLst/>
          </a:prstGeom>
          <a:noFill/>
          <a:ln w="9525">
            <a:noFill/>
            <a:miter lim="800000"/>
            <a:headEnd/>
            <a:tailEnd/>
          </a:ln>
        </p:spPr>
        <p:txBody>
          <a:bodyPr wrap="square">
            <a:spAutoFit/>
          </a:bodyPr>
          <a:lstStyle/>
          <a:p>
            <a:r>
              <a:rPr lang="tr-TR" altLang="tr-TR" sz="9600" b="1" dirty="0">
                <a:solidFill>
                  <a:srgbClr val="31859C"/>
                </a:solidFill>
              </a:rPr>
              <a:t>%38</a:t>
            </a:r>
          </a:p>
        </p:txBody>
      </p:sp>
      <p:pic>
        <p:nvPicPr>
          <p:cNvPr id="82948" name="Picture 4"/>
          <p:cNvPicPr>
            <a:picLocks noChangeAspect="1" noChangeArrowheads="1"/>
          </p:cNvPicPr>
          <p:nvPr/>
        </p:nvPicPr>
        <p:blipFill>
          <a:blip r:embed="rId3"/>
          <a:srcRect/>
          <a:stretch>
            <a:fillRect/>
          </a:stretch>
        </p:blipFill>
        <p:spPr bwMode="auto">
          <a:xfrm>
            <a:off x="5500694" y="3857628"/>
            <a:ext cx="3246437" cy="2624137"/>
          </a:xfrm>
          <a:prstGeom prst="rect">
            <a:avLst/>
          </a:prstGeom>
          <a:noFill/>
          <a:ln>
            <a:noFill/>
          </a:ln>
          <a:effectLst>
            <a:outerShdw blurRad="292100" dist="139700" dir="2700000" algn="tl" rotWithShape="0">
              <a:srgbClr val="333333">
                <a:alpha val="64998"/>
              </a:srgbClr>
            </a:outerShdw>
          </a:effectLs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428604"/>
            <a:ext cx="7498080" cy="1143000"/>
          </a:xfrm>
        </p:spPr>
        <p:txBody>
          <a:bodyPr>
            <a:normAutofit fontScale="90000"/>
          </a:bodyPr>
          <a:lstStyle/>
          <a:p>
            <a:pPr algn="ctr"/>
            <a:r>
              <a:rPr lang="tr-TR" dirty="0" smtClean="0"/>
              <a:t>ŞİDDETE UĞRAYAN KADINLARIN ORTAK NOKTALARI </a:t>
            </a:r>
            <a:endParaRPr lang="tr-TR" dirty="0"/>
          </a:p>
        </p:txBody>
      </p:sp>
      <p:sp>
        <p:nvSpPr>
          <p:cNvPr id="3" name="2 İçerik Yer Tutucusu"/>
          <p:cNvSpPr>
            <a:spLocks noGrp="1"/>
          </p:cNvSpPr>
          <p:nvPr>
            <p:ph idx="1"/>
          </p:nvPr>
        </p:nvSpPr>
        <p:spPr>
          <a:xfrm>
            <a:off x="1285852" y="1857364"/>
            <a:ext cx="7498080" cy="4800600"/>
          </a:xfrm>
        </p:spPr>
        <p:txBody>
          <a:bodyPr>
            <a:normAutofit lnSpcReduction="10000"/>
          </a:bodyPr>
          <a:lstStyle/>
          <a:p>
            <a:r>
              <a:rPr lang="tr-TR" dirty="0" smtClean="0"/>
              <a:t>Genellikle </a:t>
            </a:r>
            <a:r>
              <a:rPr lang="tr-TR" dirty="0" err="1" smtClean="0"/>
              <a:t>sosyo</a:t>
            </a:r>
            <a:r>
              <a:rPr lang="tr-TR" dirty="0" smtClean="0"/>
              <a:t>–ekonomik ve eğitim düzeyinin, sosyal destek sistemlerinin daha az olduğu </a:t>
            </a:r>
          </a:p>
          <a:p>
            <a:r>
              <a:rPr lang="tr-TR" dirty="0" smtClean="0"/>
              <a:t> Yaşlarının genellikle genç olduğu </a:t>
            </a:r>
          </a:p>
          <a:p>
            <a:r>
              <a:rPr lang="tr-TR" dirty="0" smtClean="0"/>
              <a:t>Ekonomik açıdan eşlerine bağımlı oldukları </a:t>
            </a:r>
          </a:p>
          <a:p>
            <a:r>
              <a:rPr lang="tr-TR" dirty="0" smtClean="0"/>
              <a:t>Eşlerinden daha fazla kazandıkları </a:t>
            </a:r>
          </a:p>
          <a:p>
            <a:r>
              <a:rPr lang="tr-TR" dirty="0" smtClean="0"/>
              <a:t>Çocukluklarında kendi anne ve babaları tarafından şiddete maruz kaldıkları belirtilmektedir. </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Şiddet Nedir ? </a:t>
            </a:r>
            <a:endParaRPr lang="tr-TR" dirty="0"/>
          </a:p>
        </p:txBody>
      </p:sp>
      <p:sp>
        <p:nvSpPr>
          <p:cNvPr id="3" name="2 İçerik Yer Tutucusu"/>
          <p:cNvSpPr>
            <a:spLocks noGrp="1"/>
          </p:cNvSpPr>
          <p:nvPr>
            <p:ph idx="1"/>
          </p:nvPr>
        </p:nvSpPr>
        <p:spPr/>
        <p:txBody>
          <a:bodyPr/>
          <a:lstStyle/>
          <a:p>
            <a:r>
              <a:rPr lang="tr-TR" dirty="0" smtClean="0"/>
              <a:t>Sahip olunan güç veya kudretin, </a:t>
            </a:r>
          </a:p>
          <a:p>
            <a:r>
              <a:rPr lang="tr-TR" dirty="0" smtClean="0"/>
              <a:t>yaralanma ve kayıpla sonlanan veya sonlanma olasılığı yüksek bir biçimde </a:t>
            </a:r>
          </a:p>
          <a:p>
            <a:r>
              <a:rPr lang="tr-TR" dirty="0" smtClean="0"/>
              <a:t>bir başka insana, </a:t>
            </a:r>
          </a:p>
          <a:p>
            <a:r>
              <a:rPr lang="tr-TR" dirty="0" smtClean="0"/>
              <a:t>kendine, </a:t>
            </a:r>
          </a:p>
          <a:p>
            <a:r>
              <a:rPr lang="tr-TR" dirty="0" smtClean="0"/>
              <a:t>bir gruba veya bir topluma karşı </a:t>
            </a:r>
          </a:p>
          <a:p>
            <a:r>
              <a:rPr lang="tr-TR" dirty="0" smtClean="0"/>
              <a:t>tehdit yoluyla ya da bizzat uygulanmasıdır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428604"/>
            <a:ext cx="7498080" cy="1143000"/>
          </a:xfrm>
        </p:spPr>
        <p:txBody>
          <a:bodyPr>
            <a:normAutofit fontScale="90000"/>
          </a:bodyPr>
          <a:lstStyle/>
          <a:p>
            <a:r>
              <a:rPr lang="tr-TR" sz="4000" dirty="0" smtClean="0"/>
              <a:t>ŞİDDET UYGULAYAN ERKEKLERİN ORTAK ÖZELLİKLERİ </a:t>
            </a:r>
            <a:r>
              <a:rPr lang="tr-TR" dirty="0" smtClean="0"/>
              <a:t/>
            </a:r>
            <a:br>
              <a:rPr lang="tr-TR" dirty="0" smtClean="0"/>
            </a:br>
            <a:endParaRPr lang="tr-TR" dirty="0"/>
          </a:p>
        </p:txBody>
      </p:sp>
      <p:sp>
        <p:nvSpPr>
          <p:cNvPr id="3" name="2 İçerik Yer Tutucusu"/>
          <p:cNvSpPr>
            <a:spLocks noGrp="1"/>
          </p:cNvSpPr>
          <p:nvPr>
            <p:ph idx="1"/>
          </p:nvPr>
        </p:nvSpPr>
        <p:spPr>
          <a:xfrm>
            <a:off x="1435608" y="1447800"/>
            <a:ext cx="7498080" cy="5195910"/>
          </a:xfrm>
        </p:spPr>
        <p:txBody>
          <a:bodyPr>
            <a:normAutofit fontScale="92500" lnSpcReduction="10000"/>
          </a:bodyPr>
          <a:lstStyle/>
          <a:p>
            <a:r>
              <a:rPr lang="tr-TR" dirty="0" smtClean="0"/>
              <a:t>Kıskançlık </a:t>
            </a:r>
          </a:p>
          <a:p>
            <a:r>
              <a:rPr lang="tr-TR" dirty="0" smtClean="0"/>
              <a:t>Kontrol isteği </a:t>
            </a:r>
          </a:p>
          <a:p>
            <a:r>
              <a:rPr lang="tr-TR" dirty="0" smtClean="0"/>
              <a:t>Toplumsal cinsiyet rolünü çok önemseme </a:t>
            </a:r>
          </a:p>
          <a:p>
            <a:r>
              <a:rPr lang="tr-TR" dirty="0" smtClean="0"/>
              <a:t>Aşırı ruhsal değişimler </a:t>
            </a:r>
          </a:p>
          <a:p>
            <a:r>
              <a:rPr lang="tr-TR" dirty="0" smtClean="0"/>
              <a:t>Aşırı duyarlılık, alınganlık</a:t>
            </a:r>
          </a:p>
          <a:p>
            <a:r>
              <a:rPr lang="tr-TR" dirty="0" smtClean="0"/>
              <a:t>Katı cinsiyet rol beklentileri </a:t>
            </a:r>
          </a:p>
          <a:p>
            <a:r>
              <a:rPr lang="tr-TR" dirty="0" smtClean="0"/>
              <a:t>Kadınları küçümseme </a:t>
            </a:r>
          </a:p>
          <a:p>
            <a:r>
              <a:rPr lang="tr-TR" dirty="0" smtClean="0"/>
              <a:t>Problemleri için diğerlerini suçlama</a:t>
            </a:r>
          </a:p>
          <a:p>
            <a:r>
              <a:rPr lang="tr-TR" dirty="0" smtClean="0"/>
              <a:t>Şiddet sonrası çoğunlukla pişman olduğunu söyleme</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400" dirty="0" smtClean="0"/>
              <a:t>Şiddet Her Yerde</a:t>
            </a:r>
            <a:endParaRPr lang="tr-TR" sz="4400" dirty="0"/>
          </a:p>
        </p:txBody>
      </p:sp>
      <p:sp>
        <p:nvSpPr>
          <p:cNvPr id="3" name="2 İçerik Yer Tutucusu"/>
          <p:cNvSpPr>
            <a:spLocks noGrp="1"/>
          </p:cNvSpPr>
          <p:nvPr>
            <p:ph idx="1"/>
          </p:nvPr>
        </p:nvSpPr>
        <p:spPr/>
        <p:txBody>
          <a:bodyPr>
            <a:normAutofit/>
          </a:bodyPr>
          <a:lstStyle/>
          <a:p>
            <a:r>
              <a:rPr lang="tr-TR" dirty="0" smtClean="0"/>
              <a:t>ABD de her 15 saniyede bir kadın eşi tarafından dövülmektedir. </a:t>
            </a:r>
          </a:p>
          <a:p>
            <a:r>
              <a:rPr lang="tr-TR" dirty="0" smtClean="0"/>
              <a:t>Kadınların %47 si ilk cinsel ilişkisinin zorla olduğunu söylemektedir.</a:t>
            </a:r>
          </a:p>
          <a:p>
            <a:r>
              <a:rPr lang="tr-TR" dirty="0" smtClean="0"/>
              <a:t>Cinayet sonucu ölen kadınların %70’ i eşleri tarafından öldürülmüştür. </a:t>
            </a:r>
          </a:p>
          <a:p>
            <a:r>
              <a:rPr lang="tr-TR" dirty="0" smtClean="0"/>
              <a:t>Avrupa'da her beş kadından biri hayatları boyunca en az bir kez herhangi bir şiddete maruz kalmışlardır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Türkiye’de ;</a:t>
            </a:r>
            <a:endParaRPr lang="tr-TR" dirty="0"/>
          </a:p>
        </p:txBody>
      </p:sp>
      <p:sp>
        <p:nvSpPr>
          <p:cNvPr id="3" name="2 İçerik Yer Tutucusu"/>
          <p:cNvSpPr>
            <a:spLocks noGrp="1"/>
          </p:cNvSpPr>
          <p:nvPr>
            <p:ph idx="1"/>
          </p:nvPr>
        </p:nvSpPr>
        <p:spPr/>
        <p:txBody>
          <a:bodyPr/>
          <a:lstStyle/>
          <a:p>
            <a:r>
              <a:rPr lang="tr-TR" dirty="0" smtClean="0"/>
              <a:t>Her üç kadından biri fiziksel şiddet görüyor. (%35)  </a:t>
            </a:r>
          </a:p>
          <a:p>
            <a:r>
              <a:rPr lang="tr-TR" dirty="0" smtClean="0"/>
              <a:t>Doğu örnekleminde %40 Kadınların çoğunluğu kendilerine atılan tokadı ve iteklenmeyi şiddet olarak algılamamakta ve konuyu mahrem olarak görmekte ve konuşmaktan çekinmektedirler. (%49)</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Başlık 1"/>
          <p:cNvSpPr>
            <a:spLocks noGrp="1"/>
          </p:cNvSpPr>
          <p:nvPr>
            <p:ph type="title"/>
          </p:nvPr>
        </p:nvSpPr>
        <p:spPr>
          <a:xfrm>
            <a:off x="2051050" y="44450"/>
            <a:ext cx="6769100" cy="1655763"/>
          </a:xfrm>
        </p:spPr>
        <p:txBody>
          <a:bodyPr>
            <a:normAutofit fontScale="90000"/>
          </a:bodyPr>
          <a:lstStyle/>
          <a:p>
            <a:r>
              <a:rPr lang="tr-TR" altLang="tr-TR" sz="3200" b="1" smtClean="0">
                <a:latin typeface="Century Gothic" pitchFamily="34" charset="0"/>
              </a:rPr>
              <a:t>Şiddet sonucu kurum/kuruluşlara başvurma</a:t>
            </a:r>
            <a:r>
              <a:rPr lang="tr-TR" altLang="tr-TR" sz="3200" b="1" smtClean="0">
                <a:latin typeface="Century Gothic" pitchFamily="34" charset="0"/>
                <a:cs typeface="Aharoni" pitchFamily="2" charset="-79"/>
              </a:rPr>
              <a:t> </a:t>
            </a:r>
            <a:r>
              <a:rPr lang="tr-TR" altLang="tr-TR" sz="1800" smtClean="0"/>
              <a:t/>
            </a:r>
            <a:br>
              <a:rPr lang="tr-TR" altLang="tr-TR" sz="1800" smtClean="0"/>
            </a:br>
            <a:endParaRPr lang="tr-TR" altLang="tr-TR" smtClean="0"/>
          </a:p>
        </p:txBody>
      </p:sp>
      <p:sp>
        <p:nvSpPr>
          <p:cNvPr id="59395" name="Slayt Numarası Yer Tutucusu 3"/>
          <p:cNvSpPr>
            <a:spLocks noGrp="1"/>
          </p:cNvSpPr>
          <p:nvPr>
            <p:ph type="sldNum" sz="quarter" idx="12"/>
          </p:nvPr>
        </p:nvSpPr>
        <p:spPr bwMode="auto">
          <a:noFill/>
          <a:ln>
            <a:miter lim="800000"/>
            <a:headEnd/>
            <a:tailEnd/>
          </a:ln>
        </p:spPr>
        <p:txBody>
          <a:bodyPr/>
          <a:lstStyle/>
          <a:p>
            <a:fld id="{967C15D1-A8BC-429E-BFF7-60DA6F17F297}" type="slidenum">
              <a:rPr lang="tr-TR" altLang="tr-TR" smtClean="0"/>
              <a:pPr/>
              <a:t>23</a:t>
            </a:fld>
            <a:endParaRPr lang="tr-TR" altLang="tr-TR" smtClean="0"/>
          </a:p>
        </p:txBody>
      </p:sp>
      <p:pic>
        <p:nvPicPr>
          <p:cNvPr id="59396" name="Chart 8"/>
          <p:cNvPicPr>
            <a:picLocks noChangeArrowheads="1"/>
          </p:cNvPicPr>
          <p:nvPr/>
        </p:nvPicPr>
        <p:blipFill>
          <a:blip r:embed="rId2"/>
          <a:srcRect/>
          <a:stretch>
            <a:fillRect/>
          </a:stretch>
        </p:blipFill>
        <p:spPr bwMode="auto">
          <a:xfrm>
            <a:off x="714348" y="1714488"/>
            <a:ext cx="8212137" cy="4754562"/>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214414" y="285728"/>
            <a:ext cx="8929688" cy="622300"/>
          </a:xfrm>
        </p:spPr>
        <p:txBody>
          <a:bodyPr>
            <a:normAutofit fontScale="90000"/>
          </a:bodyPr>
          <a:lstStyle/>
          <a:p>
            <a:pPr eaLnBrk="1" hangingPunct="1"/>
            <a:r>
              <a:rPr lang="tr-TR" altLang="tr-TR" sz="2800" b="1" dirty="0" smtClean="0">
                <a:latin typeface="Arial" pitchFamily="34" charset="0"/>
                <a:cs typeface="Arial" pitchFamily="34" charset="0"/>
              </a:rPr>
              <a:t>Şiddete Maruz Kalan Kadınlar </a:t>
            </a:r>
            <a:br>
              <a:rPr lang="tr-TR" altLang="tr-TR" sz="2800" b="1" dirty="0" smtClean="0">
                <a:latin typeface="Arial" pitchFamily="34" charset="0"/>
                <a:cs typeface="Arial" pitchFamily="34" charset="0"/>
              </a:rPr>
            </a:br>
            <a:r>
              <a:rPr lang="tr-TR" altLang="tr-TR" sz="2800" b="1" dirty="0" smtClean="0">
                <a:latin typeface="Arial" pitchFamily="34" charset="0"/>
                <a:cs typeface="Arial" pitchFamily="34" charset="0"/>
              </a:rPr>
              <a:t>Neler Düşünür?</a:t>
            </a:r>
          </a:p>
        </p:txBody>
      </p:sp>
      <p:sp>
        <p:nvSpPr>
          <p:cNvPr id="65540" name="Rectangle 3"/>
          <p:cNvSpPr>
            <a:spLocks noGrp="1" noChangeArrowheads="1"/>
          </p:cNvSpPr>
          <p:nvPr>
            <p:ph type="body" sz="half" idx="4294967295"/>
          </p:nvPr>
        </p:nvSpPr>
        <p:spPr>
          <a:xfrm>
            <a:off x="4067175" y="1341438"/>
            <a:ext cx="4465638" cy="5040312"/>
          </a:xfrm>
        </p:spPr>
        <p:txBody>
          <a:bodyPr/>
          <a:lstStyle/>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Tekrarlamayacak</a:t>
            </a:r>
          </a:p>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Kocam beni seviyor, bana zarar vermek istemez</a:t>
            </a:r>
          </a:p>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Yaşadıklarımı kimseye anlatmamam gerekiyor</a:t>
            </a:r>
          </a:p>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Çocuklarımın iyiliği için kabullenmeliyim</a:t>
            </a:r>
          </a:p>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Yapabileceğim bir şey yok</a:t>
            </a:r>
          </a:p>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Hak etmiştim</a:t>
            </a:r>
          </a:p>
          <a:p>
            <a:pPr eaLnBrk="1" hangingPunct="1">
              <a:spcBef>
                <a:spcPts val="600"/>
              </a:spcBef>
              <a:spcAft>
                <a:spcPts val="600"/>
              </a:spcAft>
              <a:buClr>
                <a:srgbClr val="E46C0A"/>
              </a:buClr>
              <a:buFont typeface="Wingdings" pitchFamily="2" charset="2"/>
              <a:buChar char="Ø"/>
            </a:pPr>
            <a:r>
              <a:rPr lang="tr-TR" altLang="tr-TR" sz="2400" smtClean="0">
                <a:cs typeface="Arial" pitchFamily="34" charset="0"/>
              </a:rPr>
              <a:t>Bu benim kaderim</a:t>
            </a:r>
          </a:p>
        </p:txBody>
      </p:sp>
      <p:sp>
        <p:nvSpPr>
          <p:cNvPr id="61444" name="Text Box 5"/>
          <p:cNvSpPr txBox="1">
            <a:spLocks noChangeArrowheads="1"/>
          </p:cNvSpPr>
          <p:nvPr/>
        </p:nvSpPr>
        <p:spPr bwMode="auto">
          <a:xfrm>
            <a:off x="250825" y="1412875"/>
            <a:ext cx="3384550" cy="457200"/>
          </a:xfrm>
          <a:prstGeom prst="rect">
            <a:avLst/>
          </a:prstGeom>
          <a:noFill/>
          <a:ln w="9525">
            <a:noFill/>
            <a:miter lim="800000"/>
            <a:headEnd/>
            <a:tailEnd/>
          </a:ln>
        </p:spPr>
        <p:txBody>
          <a:bodyPr>
            <a:spAutoFit/>
          </a:bodyPr>
          <a:lstStyle/>
          <a:p>
            <a:pPr eaLnBrk="1" hangingPunct="1">
              <a:spcBef>
                <a:spcPct val="50000"/>
              </a:spcBef>
            </a:pPr>
            <a:endParaRPr lang="en-US" altLang="tr-TR">
              <a:solidFill>
                <a:srgbClr val="000000"/>
              </a:solidFill>
            </a:endParaRPr>
          </a:p>
        </p:txBody>
      </p:sp>
      <p:sp>
        <p:nvSpPr>
          <p:cNvPr id="61445" name="Text Box 6"/>
          <p:cNvSpPr txBox="1">
            <a:spLocks noChangeArrowheads="1"/>
          </p:cNvSpPr>
          <p:nvPr/>
        </p:nvSpPr>
        <p:spPr bwMode="auto">
          <a:xfrm>
            <a:off x="1000100" y="1428736"/>
            <a:ext cx="2592387" cy="2562225"/>
          </a:xfrm>
          <a:prstGeom prst="rect">
            <a:avLst/>
          </a:prstGeom>
          <a:noFill/>
          <a:ln w="9525">
            <a:noFill/>
            <a:miter lim="800000"/>
            <a:headEnd/>
            <a:tailEnd/>
          </a:ln>
        </p:spPr>
        <p:txBody>
          <a:bodyPr>
            <a:spAutoFit/>
          </a:bodyPr>
          <a:lstStyle/>
          <a:p>
            <a:pPr eaLnBrk="1" hangingPunct="1">
              <a:spcBef>
                <a:spcPct val="50000"/>
              </a:spcBef>
            </a:pPr>
            <a:r>
              <a:rPr lang="tr-TR" altLang="tr-TR" sz="8800" dirty="0">
                <a:solidFill>
                  <a:srgbClr val="000000"/>
                </a:solidFill>
              </a:rPr>
              <a:t>?</a:t>
            </a:r>
            <a:r>
              <a:rPr lang="tr-TR" altLang="tr-TR" sz="3600" dirty="0">
                <a:solidFill>
                  <a:srgbClr val="000000"/>
                </a:solidFill>
              </a:rPr>
              <a:t>	</a:t>
            </a:r>
            <a:r>
              <a:rPr lang="tr-TR" altLang="tr-TR" dirty="0">
                <a:solidFill>
                  <a:srgbClr val="000000"/>
                </a:solidFill>
              </a:rPr>
              <a:t>	</a:t>
            </a:r>
            <a:r>
              <a:rPr lang="tr-TR" altLang="tr-TR" sz="3200" dirty="0">
                <a:solidFill>
                  <a:srgbClr val="000000"/>
                </a:solidFill>
              </a:rPr>
              <a:t>	 ?</a:t>
            </a:r>
          </a:p>
          <a:p>
            <a:pPr eaLnBrk="1" hangingPunct="1">
              <a:spcBef>
                <a:spcPct val="50000"/>
              </a:spcBef>
            </a:pPr>
            <a:endParaRPr lang="tr-TR" altLang="tr-TR" sz="2800" dirty="0">
              <a:solidFill>
                <a:srgbClr val="000000"/>
              </a:solidFill>
            </a:endParaRPr>
          </a:p>
        </p:txBody>
      </p:sp>
      <p:sp>
        <p:nvSpPr>
          <p:cNvPr id="61446" name="Text Box 7"/>
          <p:cNvSpPr txBox="1">
            <a:spLocks noChangeArrowheads="1"/>
          </p:cNvSpPr>
          <p:nvPr/>
        </p:nvSpPr>
        <p:spPr bwMode="auto">
          <a:xfrm>
            <a:off x="2643174" y="2071678"/>
            <a:ext cx="1655762" cy="1766888"/>
          </a:xfrm>
          <a:prstGeom prst="rect">
            <a:avLst/>
          </a:prstGeom>
          <a:noFill/>
          <a:ln w="9525">
            <a:noFill/>
            <a:miter lim="800000"/>
            <a:headEnd/>
            <a:tailEnd/>
          </a:ln>
        </p:spPr>
        <p:txBody>
          <a:bodyPr>
            <a:spAutoFit/>
          </a:bodyPr>
          <a:lstStyle/>
          <a:p>
            <a:pPr eaLnBrk="1" hangingPunct="1">
              <a:spcBef>
                <a:spcPct val="50000"/>
              </a:spcBef>
            </a:pPr>
            <a:r>
              <a:rPr lang="tr-TR" altLang="tr-TR" sz="4400" dirty="0">
                <a:solidFill>
                  <a:srgbClr val="000000"/>
                </a:solidFill>
              </a:rPr>
              <a:t>?</a:t>
            </a:r>
          </a:p>
          <a:p>
            <a:pPr eaLnBrk="1" hangingPunct="1">
              <a:spcBef>
                <a:spcPct val="50000"/>
              </a:spcBef>
            </a:pPr>
            <a:r>
              <a:rPr lang="tr-TR" altLang="tr-TR" sz="3200" dirty="0">
                <a:solidFill>
                  <a:srgbClr val="000000"/>
                </a:solidFill>
              </a:rPr>
              <a:t>?</a:t>
            </a:r>
            <a:r>
              <a:rPr lang="tr-TR" altLang="tr-TR" sz="4400" dirty="0">
                <a:solidFill>
                  <a:srgbClr val="000000"/>
                </a:solidFill>
              </a:rPr>
              <a:t>    ?</a:t>
            </a:r>
          </a:p>
        </p:txBody>
      </p:sp>
      <p:sp>
        <p:nvSpPr>
          <p:cNvPr id="61447" name="Text Box 8"/>
          <p:cNvSpPr txBox="1">
            <a:spLocks noChangeArrowheads="1"/>
          </p:cNvSpPr>
          <p:nvPr/>
        </p:nvSpPr>
        <p:spPr bwMode="auto">
          <a:xfrm>
            <a:off x="179388" y="2133600"/>
            <a:ext cx="792162" cy="457200"/>
          </a:xfrm>
          <a:prstGeom prst="rect">
            <a:avLst/>
          </a:prstGeom>
          <a:noFill/>
          <a:ln w="9525">
            <a:noFill/>
            <a:miter lim="800000"/>
            <a:headEnd/>
            <a:tailEnd/>
          </a:ln>
        </p:spPr>
        <p:txBody>
          <a:bodyPr>
            <a:spAutoFit/>
          </a:bodyPr>
          <a:lstStyle/>
          <a:p>
            <a:pPr eaLnBrk="1" hangingPunct="1"/>
            <a:endParaRPr lang="en-US" altLang="tr-TR">
              <a:solidFill>
                <a:srgbClr val="000000"/>
              </a:solidFill>
            </a:endParaRPr>
          </a:p>
        </p:txBody>
      </p:sp>
      <p:sp>
        <p:nvSpPr>
          <p:cNvPr id="61448" name="Text Box 9"/>
          <p:cNvSpPr txBox="1">
            <a:spLocks noChangeArrowheads="1"/>
          </p:cNvSpPr>
          <p:nvPr/>
        </p:nvSpPr>
        <p:spPr bwMode="auto">
          <a:xfrm>
            <a:off x="1000100" y="3000372"/>
            <a:ext cx="720725" cy="1493837"/>
          </a:xfrm>
          <a:prstGeom prst="rect">
            <a:avLst/>
          </a:prstGeom>
          <a:noFill/>
          <a:ln w="9525">
            <a:noFill/>
            <a:miter lim="800000"/>
            <a:headEnd/>
            <a:tailEnd/>
          </a:ln>
        </p:spPr>
        <p:txBody>
          <a:bodyPr>
            <a:spAutoFit/>
          </a:bodyPr>
          <a:lstStyle/>
          <a:p>
            <a:pPr eaLnBrk="1" hangingPunct="1">
              <a:spcBef>
                <a:spcPct val="50000"/>
              </a:spcBef>
            </a:pPr>
            <a:r>
              <a:rPr lang="tr-TR" altLang="tr-TR" sz="6000" dirty="0">
                <a:solidFill>
                  <a:srgbClr val="000000"/>
                </a:solidFill>
              </a:rPr>
              <a:t>? </a:t>
            </a:r>
            <a:r>
              <a:rPr lang="tr-TR" altLang="tr-TR" dirty="0">
                <a:solidFill>
                  <a:srgbClr val="000000"/>
                </a:solidFill>
              </a:rPr>
              <a:t> </a:t>
            </a:r>
            <a:r>
              <a:rPr lang="tr-TR" altLang="tr-TR" sz="3200" dirty="0">
                <a:solidFill>
                  <a:srgbClr val="000000"/>
                </a:solidFill>
              </a:rPr>
              <a:t>?</a:t>
            </a:r>
          </a:p>
        </p:txBody>
      </p:sp>
      <p:pic>
        <p:nvPicPr>
          <p:cNvPr id="10" name="Picture 3"/>
          <p:cNvPicPr>
            <a:picLocks noChangeAspect="1" noChangeArrowheads="1"/>
          </p:cNvPicPr>
          <p:nvPr/>
        </p:nvPicPr>
        <p:blipFill>
          <a:blip r:embed="rId3"/>
          <a:srcRect r="65257"/>
          <a:stretch>
            <a:fillRect/>
          </a:stretch>
        </p:blipFill>
        <p:spPr bwMode="auto">
          <a:xfrm>
            <a:off x="1285852" y="3857628"/>
            <a:ext cx="1704975" cy="22050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fade">
                                      <p:cBhvr>
                                        <p:cTn id="7" dur="2000"/>
                                        <p:tgtEl>
                                          <p:spTgt spid="655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fade">
                                      <p:cBhvr>
                                        <p:cTn id="12" dur="2000"/>
                                        <p:tgtEl>
                                          <p:spTgt spid="655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fade">
                                      <p:cBhvr>
                                        <p:cTn id="17" dur="2000"/>
                                        <p:tgtEl>
                                          <p:spTgt spid="655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40">
                                            <p:txEl>
                                              <p:pRg st="3" end="3"/>
                                            </p:txEl>
                                          </p:spTgt>
                                        </p:tgtEl>
                                        <p:attrNameLst>
                                          <p:attrName>style.visibility</p:attrName>
                                        </p:attrNameLst>
                                      </p:cBhvr>
                                      <p:to>
                                        <p:strVal val="visible"/>
                                      </p:to>
                                    </p:set>
                                    <p:animEffect transition="in" filter="fade">
                                      <p:cBhvr>
                                        <p:cTn id="22" dur="2000"/>
                                        <p:tgtEl>
                                          <p:spTgt spid="655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540">
                                            <p:txEl>
                                              <p:pRg st="4" end="4"/>
                                            </p:txEl>
                                          </p:spTgt>
                                        </p:tgtEl>
                                        <p:attrNameLst>
                                          <p:attrName>style.visibility</p:attrName>
                                        </p:attrNameLst>
                                      </p:cBhvr>
                                      <p:to>
                                        <p:strVal val="visible"/>
                                      </p:to>
                                    </p:set>
                                    <p:animEffect transition="in" filter="fade">
                                      <p:cBhvr>
                                        <p:cTn id="27" dur="2000"/>
                                        <p:tgtEl>
                                          <p:spTgt spid="6554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540">
                                            <p:txEl>
                                              <p:pRg st="5" end="5"/>
                                            </p:txEl>
                                          </p:spTgt>
                                        </p:tgtEl>
                                        <p:attrNameLst>
                                          <p:attrName>style.visibility</p:attrName>
                                        </p:attrNameLst>
                                      </p:cBhvr>
                                      <p:to>
                                        <p:strVal val="visible"/>
                                      </p:to>
                                    </p:set>
                                    <p:animEffect transition="in" filter="fade">
                                      <p:cBhvr>
                                        <p:cTn id="32" dur="2000"/>
                                        <p:tgtEl>
                                          <p:spTgt spid="6554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540">
                                            <p:txEl>
                                              <p:pRg st="6" end="6"/>
                                            </p:txEl>
                                          </p:spTgt>
                                        </p:tgtEl>
                                        <p:attrNameLst>
                                          <p:attrName>style.visibility</p:attrName>
                                        </p:attrNameLst>
                                      </p:cBhvr>
                                      <p:to>
                                        <p:strVal val="visible"/>
                                      </p:to>
                                    </p:set>
                                    <p:animEffect transition="in" filter="fade">
                                      <p:cBhvr>
                                        <p:cTn id="37" dur="2000"/>
                                        <p:tgtEl>
                                          <p:spTgt spid="65540">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Numarası Yer Tutucusu 1"/>
          <p:cNvSpPr>
            <a:spLocks noGrp="1"/>
          </p:cNvSpPr>
          <p:nvPr>
            <p:ph type="sldNum" sz="quarter" idx="12"/>
          </p:nvPr>
        </p:nvSpPr>
        <p:spPr bwMode="auto">
          <a:noFill/>
          <a:ln>
            <a:miter lim="800000"/>
            <a:headEnd/>
            <a:tailEnd/>
          </a:ln>
        </p:spPr>
        <p:txBody>
          <a:bodyPr/>
          <a:lstStyle/>
          <a:p>
            <a:fld id="{5FA036C4-C4FD-4875-8708-63159BEE0E22}" type="slidenum">
              <a:rPr lang="tr-TR" altLang="tr-TR" smtClean="0"/>
              <a:pPr/>
              <a:t>25</a:t>
            </a:fld>
            <a:endParaRPr lang="tr-TR" altLang="tr-TR" smtClean="0"/>
          </a:p>
        </p:txBody>
      </p:sp>
      <p:sp>
        <p:nvSpPr>
          <p:cNvPr id="62467" name="Metin kutusu 2"/>
          <p:cNvSpPr txBox="1">
            <a:spLocks noChangeArrowheads="1"/>
          </p:cNvSpPr>
          <p:nvPr/>
        </p:nvSpPr>
        <p:spPr bwMode="auto">
          <a:xfrm>
            <a:off x="1500166" y="500042"/>
            <a:ext cx="6913563" cy="460375"/>
          </a:xfrm>
          <a:prstGeom prst="rect">
            <a:avLst/>
          </a:prstGeom>
          <a:noFill/>
          <a:ln w="9525">
            <a:noFill/>
            <a:miter lim="800000"/>
            <a:headEnd/>
            <a:tailEnd/>
          </a:ln>
        </p:spPr>
        <p:txBody>
          <a:bodyPr>
            <a:spAutoFit/>
          </a:bodyPr>
          <a:lstStyle/>
          <a:p>
            <a:pPr algn="ctr"/>
            <a:r>
              <a:rPr lang="tr-TR" altLang="tr-TR" sz="2400" b="1" dirty="0">
                <a:solidFill>
                  <a:srgbClr val="C00000"/>
                </a:solidFill>
                <a:latin typeface="Garamond" pitchFamily="18" charset="0"/>
              </a:rPr>
              <a:t>ŞİDDETİN ETKİLERİ</a:t>
            </a:r>
          </a:p>
        </p:txBody>
      </p:sp>
      <p:pic>
        <p:nvPicPr>
          <p:cNvPr id="62468" name="Picture 2" descr="effects of domestic violence on victims ile ilgili görsel sonucu"/>
          <p:cNvPicPr>
            <a:picLocks noChangeAspect="1" noChangeArrowheads="1"/>
          </p:cNvPicPr>
          <p:nvPr/>
        </p:nvPicPr>
        <p:blipFill>
          <a:blip r:embed="rId2"/>
          <a:srcRect/>
          <a:stretch>
            <a:fillRect/>
          </a:stretch>
        </p:blipFill>
        <p:spPr bwMode="auto">
          <a:xfrm>
            <a:off x="2714612" y="1285860"/>
            <a:ext cx="4257675" cy="4824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txBox="1">
            <a:spLocks noGrp="1" noChangeArrowheads="1"/>
          </p:cNvSpPr>
          <p:nvPr/>
        </p:nvSpPr>
        <p:spPr bwMode="auto">
          <a:xfrm>
            <a:off x="8613775" y="6305550"/>
            <a:ext cx="457200" cy="476250"/>
          </a:xfrm>
          <a:prstGeom prst="rect">
            <a:avLst/>
          </a:prstGeom>
          <a:noFill/>
          <a:ln w="9525">
            <a:noFill/>
            <a:miter lim="800000"/>
            <a:headEnd/>
            <a:tailEnd/>
          </a:ln>
        </p:spPr>
        <p:txBody>
          <a:bodyPr anchor="b"/>
          <a:lstStyle/>
          <a:p>
            <a:pPr eaLnBrk="1" hangingPunct="1"/>
            <a:fld id="{D90E4F50-26C8-40F4-BAD1-28953FEA2763}" type="slidenum">
              <a:rPr lang="tr-TR" altLang="tr-TR" sz="1200">
                <a:solidFill>
                  <a:srgbClr val="B5A788"/>
                </a:solidFill>
              </a:rPr>
              <a:pPr eaLnBrk="1" hangingPunct="1"/>
              <a:t>26</a:t>
            </a:fld>
            <a:endParaRPr lang="tr-TR" altLang="tr-TR" sz="1200">
              <a:solidFill>
                <a:srgbClr val="B5A788"/>
              </a:solidFill>
            </a:endParaRPr>
          </a:p>
        </p:txBody>
      </p:sp>
      <p:sp>
        <p:nvSpPr>
          <p:cNvPr id="5" name="4 Akış Çizelgesi: Sonlandırıcı"/>
          <p:cNvSpPr>
            <a:spLocks noChangeArrowheads="1"/>
          </p:cNvSpPr>
          <p:nvPr/>
        </p:nvSpPr>
        <p:spPr bwMode="auto">
          <a:xfrm>
            <a:off x="328613" y="620713"/>
            <a:ext cx="2155825" cy="871537"/>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Utanma</a:t>
            </a:r>
          </a:p>
        </p:txBody>
      </p:sp>
      <p:sp>
        <p:nvSpPr>
          <p:cNvPr id="6" name="5 Akış Çizelgesi: Sonlandırıcı"/>
          <p:cNvSpPr>
            <a:spLocks noChangeArrowheads="1"/>
          </p:cNvSpPr>
          <p:nvPr/>
        </p:nvSpPr>
        <p:spPr bwMode="auto">
          <a:xfrm>
            <a:off x="395288" y="2055813"/>
            <a:ext cx="1885950" cy="750887"/>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Suçluluk</a:t>
            </a:r>
          </a:p>
        </p:txBody>
      </p:sp>
      <p:sp>
        <p:nvSpPr>
          <p:cNvPr id="7" name="6 Akış Çizelgesi: Sonlandırıcı"/>
          <p:cNvSpPr>
            <a:spLocks noChangeArrowheads="1"/>
          </p:cNvSpPr>
          <p:nvPr/>
        </p:nvSpPr>
        <p:spPr bwMode="auto">
          <a:xfrm>
            <a:off x="2444750" y="1182688"/>
            <a:ext cx="1885950" cy="749300"/>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Yalnızlık</a:t>
            </a:r>
          </a:p>
        </p:txBody>
      </p:sp>
      <p:sp>
        <p:nvSpPr>
          <p:cNvPr id="8" name="7 Akış Çizelgesi: Sonlandırıcı"/>
          <p:cNvSpPr>
            <a:spLocks noChangeArrowheads="1"/>
          </p:cNvSpPr>
          <p:nvPr/>
        </p:nvSpPr>
        <p:spPr bwMode="auto">
          <a:xfrm>
            <a:off x="4283075" y="1873250"/>
            <a:ext cx="2065338" cy="995363"/>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Başarısızlık hissi</a:t>
            </a:r>
          </a:p>
        </p:txBody>
      </p:sp>
      <p:sp>
        <p:nvSpPr>
          <p:cNvPr id="10" name="9 Akış Çizelgesi: Sonlandırıcı"/>
          <p:cNvSpPr>
            <a:spLocks noChangeArrowheads="1"/>
          </p:cNvSpPr>
          <p:nvPr/>
        </p:nvSpPr>
        <p:spPr bwMode="auto">
          <a:xfrm>
            <a:off x="6642100" y="1431925"/>
            <a:ext cx="2068513" cy="998538"/>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Yetersizlik hissi</a:t>
            </a:r>
          </a:p>
        </p:txBody>
      </p:sp>
      <p:sp>
        <p:nvSpPr>
          <p:cNvPr id="11" name="10 Akış Çizelgesi: Sonlandırıcı"/>
          <p:cNvSpPr>
            <a:spLocks noChangeArrowheads="1"/>
          </p:cNvSpPr>
          <p:nvPr/>
        </p:nvSpPr>
        <p:spPr bwMode="auto">
          <a:xfrm>
            <a:off x="6642100" y="3678238"/>
            <a:ext cx="2068513" cy="993775"/>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Değersizlik</a:t>
            </a:r>
          </a:p>
          <a:p>
            <a:pPr eaLnBrk="1" hangingPunct="1"/>
            <a:r>
              <a:rPr lang="tr-TR" altLang="tr-TR" sz="2100" b="1">
                <a:solidFill>
                  <a:srgbClr val="292929"/>
                </a:solidFill>
                <a:latin typeface="Trebuchet MS" pitchFamily="34" charset="0"/>
              </a:rPr>
              <a:t>hissi</a:t>
            </a:r>
          </a:p>
        </p:txBody>
      </p:sp>
      <p:sp>
        <p:nvSpPr>
          <p:cNvPr id="12" name="11 Akış Çizelgesi: Sonlandırıcı"/>
          <p:cNvSpPr>
            <a:spLocks noChangeArrowheads="1"/>
          </p:cNvSpPr>
          <p:nvPr/>
        </p:nvSpPr>
        <p:spPr bwMode="auto">
          <a:xfrm>
            <a:off x="4813300" y="3054350"/>
            <a:ext cx="2068513" cy="996950"/>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Yeme bozuklukları</a:t>
            </a:r>
          </a:p>
        </p:txBody>
      </p:sp>
      <p:sp>
        <p:nvSpPr>
          <p:cNvPr id="13" name="12 Akış Çizelgesi: Sonlandırıcı"/>
          <p:cNvSpPr>
            <a:spLocks noChangeArrowheads="1"/>
          </p:cNvSpPr>
          <p:nvPr/>
        </p:nvSpPr>
        <p:spPr bwMode="auto">
          <a:xfrm>
            <a:off x="385763" y="3802063"/>
            <a:ext cx="2065337" cy="996950"/>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Düşük Özgüven</a:t>
            </a:r>
          </a:p>
        </p:txBody>
      </p:sp>
      <p:sp>
        <p:nvSpPr>
          <p:cNvPr id="14" name="13 Akış Çizelgesi: Sonlandırıcı"/>
          <p:cNvSpPr>
            <a:spLocks noChangeArrowheads="1"/>
          </p:cNvSpPr>
          <p:nvPr/>
        </p:nvSpPr>
        <p:spPr bwMode="auto">
          <a:xfrm>
            <a:off x="4748213" y="5249863"/>
            <a:ext cx="1774825" cy="1055687"/>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p>
            <a:pPr eaLnBrk="1" hangingPunct="1"/>
            <a:r>
              <a:rPr lang="tr-TR" altLang="tr-TR" b="1">
                <a:solidFill>
                  <a:srgbClr val="292929"/>
                </a:solidFill>
                <a:latin typeface="Trebuchet MS" pitchFamily="34" charset="0"/>
              </a:rPr>
              <a:t>Harekette bulunmada yetersizlik</a:t>
            </a:r>
          </a:p>
        </p:txBody>
      </p:sp>
      <p:sp>
        <p:nvSpPr>
          <p:cNvPr id="15" name="14 Akış Çizelgesi: Sonlandırıcı"/>
          <p:cNvSpPr>
            <a:spLocks noChangeArrowheads="1"/>
          </p:cNvSpPr>
          <p:nvPr/>
        </p:nvSpPr>
        <p:spPr bwMode="auto">
          <a:xfrm>
            <a:off x="1914525" y="2679700"/>
            <a:ext cx="2335213" cy="998538"/>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İstismarı önemsememe</a:t>
            </a:r>
          </a:p>
        </p:txBody>
      </p:sp>
      <p:sp>
        <p:nvSpPr>
          <p:cNvPr id="16" name="15 Akış Çizelgesi: Sonlandırıcı"/>
          <p:cNvSpPr>
            <a:spLocks noChangeArrowheads="1"/>
          </p:cNvSpPr>
          <p:nvPr/>
        </p:nvSpPr>
        <p:spPr bwMode="auto">
          <a:xfrm>
            <a:off x="6642100" y="5049838"/>
            <a:ext cx="2065338" cy="996950"/>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Madde bağımlılığı</a:t>
            </a:r>
          </a:p>
        </p:txBody>
      </p:sp>
      <p:sp>
        <p:nvSpPr>
          <p:cNvPr id="17" name="16 Akış Çizelgesi: Sonlandırıcı"/>
          <p:cNvSpPr>
            <a:spLocks noChangeArrowheads="1"/>
          </p:cNvSpPr>
          <p:nvPr/>
        </p:nvSpPr>
        <p:spPr bwMode="auto">
          <a:xfrm>
            <a:off x="4813300" y="560388"/>
            <a:ext cx="2063750" cy="998537"/>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Fiziksel rahatsızlıklar</a:t>
            </a:r>
          </a:p>
        </p:txBody>
      </p:sp>
      <p:sp>
        <p:nvSpPr>
          <p:cNvPr id="18" name="17 Akış Çizelgesi: Sonlandırıcı"/>
          <p:cNvSpPr>
            <a:spLocks noChangeArrowheads="1"/>
          </p:cNvSpPr>
          <p:nvPr/>
        </p:nvSpPr>
        <p:spPr bwMode="auto">
          <a:xfrm>
            <a:off x="754063" y="5173663"/>
            <a:ext cx="2424112" cy="996950"/>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Konsantrasyon güçlüğü</a:t>
            </a:r>
          </a:p>
        </p:txBody>
      </p:sp>
      <p:sp>
        <p:nvSpPr>
          <p:cNvPr id="19" name="18 Akış Çizelgesi: Sonlandırıcı"/>
          <p:cNvSpPr>
            <a:spLocks noChangeArrowheads="1"/>
          </p:cNvSpPr>
          <p:nvPr/>
        </p:nvSpPr>
        <p:spPr bwMode="auto">
          <a:xfrm>
            <a:off x="2955925" y="4051300"/>
            <a:ext cx="2679700" cy="995363"/>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Kendinden memnuniyetsizlik</a:t>
            </a:r>
          </a:p>
        </p:txBody>
      </p:sp>
      <p:sp>
        <p:nvSpPr>
          <p:cNvPr id="3" name="16 Akış Çizelgesi: Sonlandırıcı"/>
          <p:cNvSpPr>
            <a:spLocks noChangeArrowheads="1"/>
          </p:cNvSpPr>
          <p:nvPr/>
        </p:nvSpPr>
        <p:spPr bwMode="auto">
          <a:xfrm>
            <a:off x="4813300" y="560388"/>
            <a:ext cx="2063750" cy="998537"/>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Fiziksel rahatsızlıklar</a:t>
            </a:r>
          </a:p>
        </p:txBody>
      </p:sp>
      <p:sp>
        <p:nvSpPr>
          <p:cNvPr id="4" name="10 Akış Çizelgesi: Sonlandırıcı"/>
          <p:cNvSpPr>
            <a:spLocks noChangeArrowheads="1"/>
          </p:cNvSpPr>
          <p:nvPr/>
        </p:nvSpPr>
        <p:spPr bwMode="auto">
          <a:xfrm>
            <a:off x="6642100" y="3678238"/>
            <a:ext cx="2068513" cy="993775"/>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Değersizlik</a:t>
            </a:r>
          </a:p>
          <a:p>
            <a:pPr eaLnBrk="1" hangingPunct="1"/>
            <a:r>
              <a:rPr lang="tr-TR" altLang="tr-TR" sz="2100" b="1">
                <a:solidFill>
                  <a:srgbClr val="292929"/>
                </a:solidFill>
                <a:latin typeface="Trebuchet MS" pitchFamily="34" charset="0"/>
              </a:rPr>
              <a:t>hissi</a:t>
            </a:r>
          </a:p>
        </p:txBody>
      </p:sp>
      <p:sp>
        <p:nvSpPr>
          <p:cNvPr id="20" name="16 Akış Çizelgesi: Sonlandırıcı"/>
          <p:cNvSpPr>
            <a:spLocks noChangeArrowheads="1"/>
          </p:cNvSpPr>
          <p:nvPr/>
        </p:nvSpPr>
        <p:spPr bwMode="auto">
          <a:xfrm>
            <a:off x="4813300" y="560388"/>
            <a:ext cx="2063750" cy="998537"/>
          </a:xfrm>
          <a:prstGeom prst="flowChartTerminator">
            <a:avLst/>
          </a:prstGeom>
          <a:solidFill>
            <a:srgbClr val="FFCC00"/>
          </a:solidFill>
          <a:ln w="25400">
            <a:noFill/>
            <a:miter lim="800000"/>
            <a:headEnd/>
            <a:tailEnd/>
          </a:ln>
          <a:effectLst>
            <a:prstShdw prst="shdw17" dist="17961" dir="13500000">
              <a:srgbClr val="997A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Fiziksel rahatsızlıklar</a:t>
            </a:r>
          </a:p>
        </p:txBody>
      </p:sp>
      <p:sp>
        <p:nvSpPr>
          <p:cNvPr id="21" name="17 Akış Çizelgesi: Sonlandırıcı"/>
          <p:cNvSpPr>
            <a:spLocks noChangeArrowheads="1"/>
          </p:cNvSpPr>
          <p:nvPr/>
        </p:nvSpPr>
        <p:spPr bwMode="auto">
          <a:xfrm>
            <a:off x="754063" y="5175250"/>
            <a:ext cx="2424112" cy="998538"/>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Konsantrasyon güçlüğü</a:t>
            </a:r>
          </a:p>
        </p:txBody>
      </p:sp>
      <p:sp>
        <p:nvSpPr>
          <p:cNvPr id="22" name="10 Akış Çizelgesi: Sonlandırıcı"/>
          <p:cNvSpPr>
            <a:spLocks noChangeArrowheads="1"/>
          </p:cNvSpPr>
          <p:nvPr/>
        </p:nvSpPr>
        <p:spPr bwMode="auto">
          <a:xfrm>
            <a:off x="6642100" y="3679825"/>
            <a:ext cx="2068513" cy="995363"/>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Değersizlik</a:t>
            </a:r>
          </a:p>
          <a:p>
            <a:pPr eaLnBrk="1" hangingPunct="1"/>
            <a:r>
              <a:rPr lang="tr-TR" altLang="tr-TR" sz="2100" b="1">
                <a:solidFill>
                  <a:srgbClr val="292929"/>
                </a:solidFill>
                <a:latin typeface="Trebuchet MS" pitchFamily="34" charset="0"/>
              </a:rPr>
              <a:t>hissi</a:t>
            </a:r>
          </a:p>
        </p:txBody>
      </p:sp>
      <p:sp>
        <p:nvSpPr>
          <p:cNvPr id="23" name="14 Akış Çizelgesi: Sonlandırıcı"/>
          <p:cNvSpPr>
            <a:spLocks noChangeArrowheads="1"/>
          </p:cNvSpPr>
          <p:nvPr/>
        </p:nvSpPr>
        <p:spPr bwMode="auto">
          <a:xfrm>
            <a:off x="1928794" y="2643182"/>
            <a:ext cx="2335213" cy="996950"/>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p>
            <a:pPr eaLnBrk="1" hangingPunct="1"/>
            <a:r>
              <a:rPr lang="tr-TR" altLang="tr-TR" sz="2100" b="1" dirty="0">
                <a:solidFill>
                  <a:srgbClr val="292929"/>
                </a:solidFill>
                <a:latin typeface="Trebuchet MS" pitchFamily="34" charset="0"/>
              </a:rPr>
              <a:t>İstismarı önemsememe</a:t>
            </a:r>
          </a:p>
        </p:txBody>
      </p:sp>
      <p:sp>
        <p:nvSpPr>
          <p:cNvPr id="24" name="16 Akış Çizelgesi: Sonlandırıcı"/>
          <p:cNvSpPr>
            <a:spLocks noChangeArrowheads="1"/>
          </p:cNvSpPr>
          <p:nvPr/>
        </p:nvSpPr>
        <p:spPr bwMode="auto">
          <a:xfrm>
            <a:off x="4813300" y="563563"/>
            <a:ext cx="2063750" cy="996950"/>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p>
            <a:pPr eaLnBrk="1" hangingPunct="1"/>
            <a:r>
              <a:rPr lang="tr-TR" altLang="tr-TR" sz="2100" b="1">
                <a:solidFill>
                  <a:srgbClr val="292929"/>
                </a:solidFill>
                <a:latin typeface="Trebuchet MS" pitchFamily="34" charset="0"/>
              </a:rPr>
              <a:t>Fiziksel rahatsızlıklar</a:t>
            </a:r>
          </a:p>
        </p:txBody>
      </p:sp>
      <p:sp>
        <p:nvSpPr>
          <p:cNvPr id="63514" name="Rectangle 24"/>
          <p:cNvSpPr>
            <a:spLocks noChangeArrowheads="1"/>
          </p:cNvSpPr>
          <p:nvPr/>
        </p:nvSpPr>
        <p:spPr bwMode="auto">
          <a:xfrm>
            <a:off x="2428860" y="0"/>
            <a:ext cx="4357718" cy="461962"/>
          </a:xfrm>
          <a:prstGeom prst="rect">
            <a:avLst/>
          </a:prstGeom>
          <a:noFill/>
          <a:ln w="9525">
            <a:noFill/>
            <a:miter lim="800000"/>
            <a:headEnd/>
            <a:tailEnd/>
          </a:ln>
        </p:spPr>
        <p:txBody>
          <a:bodyPr wrap="square">
            <a:spAutoFit/>
          </a:bodyPr>
          <a:lstStyle/>
          <a:p>
            <a:pPr algn="ctr"/>
            <a:r>
              <a:rPr lang="tr-TR" altLang="tr-TR" sz="2400" b="1" dirty="0">
                <a:solidFill>
                  <a:srgbClr val="C00000"/>
                </a:solidFill>
                <a:latin typeface="Garamond" pitchFamily="18" charset="0"/>
              </a:rPr>
              <a:t>ŞİDDETİN ETKİLERİ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0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20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20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20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 grpId="0" animBg="1"/>
      <p:bldP spid="4"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Numarası Yer Tutucusu 1"/>
          <p:cNvSpPr>
            <a:spLocks noGrp="1"/>
          </p:cNvSpPr>
          <p:nvPr>
            <p:ph type="sldNum" sz="quarter" idx="12"/>
          </p:nvPr>
        </p:nvSpPr>
        <p:spPr bwMode="auto">
          <a:noFill/>
          <a:ln>
            <a:miter lim="800000"/>
            <a:headEnd/>
            <a:tailEnd/>
          </a:ln>
        </p:spPr>
        <p:txBody>
          <a:bodyPr/>
          <a:lstStyle/>
          <a:p>
            <a:fld id="{B77E2F09-B90A-489E-A2EC-8965CED41AC6}" type="slidenum">
              <a:rPr lang="tr-TR" altLang="tr-TR" smtClean="0"/>
              <a:pPr/>
              <a:t>27</a:t>
            </a:fld>
            <a:endParaRPr lang="tr-TR" altLang="tr-TR" smtClean="0"/>
          </a:p>
        </p:txBody>
      </p:sp>
      <p:sp>
        <p:nvSpPr>
          <p:cNvPr id="64515" name="Metin kutusu 2"/>
          <p:cNvSpPr txBox="1">
            <a:spLocks noChangeArrowheads="1"/>
          </p:cNvSpPr>
          <p:nvPr/>
        </p:nvSpPr>
        <p:spPr bwMode="auto">
          <a:xfrm>
            <a:off x="2160588" y="188913"/>
            <a:ext cx="6946900" cy="830262"/>
          </a:xfrm>
          <a:prstGeom prst="rect">
            <a:avLst/>
          </a:prstGeom>
          <a:noFill/>
          <a:ln w="9525">
            <a:noFill/>
            <a:miter lim="800000"/>
            <a:headEnd/>
            <a:tailEnd/>
          </a:ln>
        </p:spPr>
        <p:txBody>
          <a:bodyPr>
            <a:spAutoFit/>
          </a:bodyPr>
          <a:lstStyle/>
          <a:p>
            <a:pPr algn="ctr"/>
            <a:r>
              <a:rPr lang="tr-TR" altLang="tr-TR" sz="2400" b="1">
                <a:solidFill>
                  <a:srgbClr val="C00000"/>
                </a:solidFill>
                <a:latin typeface="Garamond" pitchFamily="18" charset="0"/>
              </a:rPr>
              <a:t>KADINA YÖNELİK ŞİDDETİN ÇOCUKLAR ÜZERİNDEKİ ETKİLERİ</a:t>
            </a:r>
          </a:p>
        </p:txBody>
      </p:sp>
      <p:pic>
        <p:nvPicPr>
          <p:cNvPr id="64516" name="Picture 2" descr="C:\Users\Nurdan\Desktop\ihmal\images (12).jpg"/>
          <p:cNvPicPr>
            <a:picLocks noChangeAspect="1" noChangeArrowheads="1"/>
          </p:cNvPicPr>
          <p:nvPr/>
        </p:nvPicPr>
        <p:blipFill>
          <a:blip r:embed="rId2"/>
          <a:srcRect/>
          <a:stretch>
            <a:fillRect/>
          </a:stretch>
        </p:blipFill>
        <p:spPr bwMode="auto">
          <a:xfrm>
            <a:off x="34925" y="1557338"/>
            <a:ext cx="2941638" cy="3025775"/>
          </a:xfrm>
          <a:prstGeom prst="rect">
            <a:avLst/>
          </a:prstGeom>
          <a:noFill/>
          <a:ln w="9525">
            <a:noFill/>
            <a:miter lim="800000"/>
            <a:headEnd/>
            <a:tailEnd/>
          </a:ln>
        </p:spPr>
      </p:pic>
      <p:sp>
        <p:nvSpPr>
          <p:cNvPr id="64517" name="Content Placeholder 2"/>
          <p:cNvSpPr txBox="1">
            <a:spLocks/>
          </p:cNvSpPr>
          <p:nvPr/>
        </p:nvSpPr>
        <p:spPr bwMode="auto">
          <a:xfrm>
            <a:off x="3276600" y="1557338"/>
            <a:ext cx="5327650" cy="2879725"/>
          </a:xfrm>
          <a:prstGeom prst="rect">
            <a:avLst/>
          </a:prstGeom>
          <a:noFill/>
          <a:ln w="9525">
            <a:noFill/>
            <a:miter lim="800000"/>
            <a:headEnd/>
            <a:tailEnd/>
          </a:ln>
        </p:spPr>
        <p:txBody>
          <a:bodyPr/>
          <a:lstStyle/>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Düşük benlik saygısı , kendine güvensizlik</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Aşırı pasif</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İletişim sorunları</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Uyum sorunları</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Düşük akademik başarı</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Antisosyal özellikler, yıkıcı davranışlar -Kişilik bozuklukları</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Suça yönelme</a:t>
            </a:r>
          </a:p>
          <a:p>
            <a:pPr marL="342900" indent="-342900">
              <a:spcBef>
                <a:spcPct val="20000"/>
              </a:spcBef>
              <a:buClr>
                <a:srgbClr val="7030A0"/>
              </a:buClr>
              <a:buFont typeface="Wingdings" pitchFamily="2" charset="2"/>
              <a:buChar char="Ø"/>
            </a:pPr>
            <a:r>
              <a:rPr lang="tr-TR" altLang="tr-TR" sz="2400">
                <a:solidFill>
                  <a:srgbClr val="000000"/>
                </a:solidFill>
                <a:latin typeface="Calibri" pitchFamily="34" charset="0"/>
              </a:rPr>
              <a:t>İntihar eğilimi</a:t>
            </a:r>
          </a:p>
          <a:p>
            <a:pPr marL="342900" indent="-342900">
              <a:spcBef>
                <a:spcPct val="20000"/>
              </a:spcBef>
              <a:buClr>
                <a:srgbClr val="7030A0"/>
              </a:buClr>
              <a:buFont typeface="Wingdings" pitchFamily="2" charset="2"/>
              <a:buChar char="Ø"/>
            </a:pPr>
            <a:endParaRPr lang="tr-TR" altLang="tr-TR" sz="2400">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Numarası Yer Tutucusu 1"/>
          <p:cNvSpPr>
            <a:spLocks noGrp="1"/>
          </p:cNvSpPr>
          <p:nvPr>
            <p:ph type="sldNum" sz="quarter" idx="12"/>
          </p:nvPr>
        </p:nvSpPr>
        <p:spPr bwMode="auto">
          <a:noFill/>
          <a:ln>
            <a:miter lim="800000"/>
            <a:headEnd/>
            <a:tailEnd/>
          </a:ln>
        </p:spPr>
        <p:txBody>
          <a:bodyPr/>
          <a:lstStyle/>
          <a:p>
            <a:fld id="{7E98DC65-A88A-410E-9E51-027F739F4D55}" type="slidenum">
              <a:rPr lang="tr-TR" altLang="tr-TR" smtClean="0"/>
              <a:pPr/>
              <a:t>28</a:t>
            </a:fld>
            <a:endParaRPr lang="tr-TR" altLang="tr-TR" smtClean="0"/>
          </a:p>
        </p:txBody>
      </p:sp>
      <p:sp>
        <p:nvSpPr>
          <p:cNvPr id="3" name="Dikdörtgen 2"/>
          <p:cNvSpPr/>
          <p:nvPr/>
        </p:nvSpPr>
        <p:spPr>
          <a:xfrm>
            <a:off x="30163" y="1196975"/>
            <a:ext cx="3605212" cy="5040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269875" algn="l"/>
              </a:tabLst>
              <a:defRPr sz="2400">
                <a:solidFill>
                  <a:schemeClr val="tx1"/>
                </a:solidFill>
                <a:latin typeface="Arial" pitchFamily="34" charset="0"/>
                <a:ea typeface="ＭＳ Ｐゴシック" pitchFamily="34" charset="-128"/>
              </a:defRPr>
            </a:lvl1pPr>
            <a:lvl2pPr marL="742950" indent="-285750">
              <a:tabLst>
                <a:tab pos="269875" algn="l"/>
              </a:tabLst>
              <a:defRPr sz="2400">
                <a:solidFill>
                  <a:schemeClr val="tx1"/>
                </a:solidFill>
                <a:latin typeface="Arial" pitchFamily="34" charset="0"/>
                <a:ea typeface="ＭＳ Ｐゴシック" pitchFamily="34" charset="-128"/>
              </a:defRPr>
            </a:lvl2pPr>
            <a:lvl3pPr marL="1143000" indent="-228600">
              <a:tabLst>
                <a:tab pos="269875" algn="l"/>
              </a:tabLst>
              <a:defRPr sz="2400">
                <a:solidFill>
                  <a:schemeClr val="tx1"/>
                </a:solidFill>
                <a:latin typeface="Arial" pitchFamily="34" charset="0"/>
                <a:ea typeface="ＭＳ Ｐゴシック" pitchFamily="34" charset="-128"/>
              </a:defRPr>
            </a:lvl3pPr>
            <a:lvl4pPr marL="1600200" indent="-228600">
              <a:tabLst>
                <a:tab pos="269875" algn="l"/>
              </a:tabLst>
              <a:defRPr sz="2400">
                <a:solidFill>
                  <a:schemeClr val="tx1"/>
                </a:solidFill>
                <a:latin typeface="Arial" pitchFamily="34" charset="0"/>
                <a:ea typeface="ＭＳ Ｐゴシック" pitchFamily="34" charset="-128"/>
              </a:defRPr>
            </a:lvl4pPr>
            <a:lvl5pPr marL="2057400" indent="-228600">
              <a:tabLst>
                <a:tab pos="26987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6987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6987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6987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69875" algn="l"/>
              </a:tabLst>
              <a:defRPr sz="2400">
                <a:solidFill>
                  <a:schemeClr val="tx1"/>
                </a:solidFill>
                <a:latin typeface="Arial" pitchFamily="34" charset="0"/>
                <a:ea typeface="ＭＳ Ｐゴシック" pitchFamily="34" charset="-128"/>
              </a:defRPr>
            </a:lvl9pPr>
          </a:lstStyle>
          <a:p>
            <a:pPr>
              <a:lnSpc>
                <a:spcPct val="125000"/>
              </a:lnSpc>
              <a:spcBef>
                <a:spcPts val="600"/>
              </a:spcBef>
              <a:spcAft>
                <a:spcPts val="600"/>
              </a:spcAft>
              <a:defRPr/>
            </a:pPr>
            <a:r>
              <a:rPr lang="tr-TR" altLang="tr-TR" b="1" smtClean="0">
                <a:solidFill>
                  <a:srgbClr val="C0504D"/>
                </a:solidFill>
                <a:latin typeface="Gadugi" pitchFamily="34" charset="0"/>
                <a:ea typeface="SimSun" pitchFamily="2" charset="-122"/>
              </a:rPr>
              <a:t>Çocuklar neler öğrenirler?</a:t>
            </a:r>
          </a:p>
        </p:txBody>
      </p:sp>
      <p:sp>
        <p:nvSpPr>
          <p:cNvPr id="65540" name="AutoShape 7"/>
          <p:cNvSpPr>
            <a:spLocks noChangeArrowheads="1"/>
          </p:cNvSpPr>
          <p:nvPr/>
        </p:nvSpPr>
        <p:spPr bwMode="auto">
          <a:xfrm>
            <a:off x="1187450" y="4005263"/>
            <a:ext cx="2160588" cy="1800225"/>
          </a:xfrm>
          <a:prstGeom prst="cloudCallout">
            <a:avLst>
              <a:gd name="adj1" fmla="val -60968"/>
              <a:gd name="adj2" fmla="val 75435"/>
            </a:avLst>
          </a:prstGeom>
          <a:solidFill>
            <a:srgbClr val="33CCCC"/>
          </a:solidFill>
          <a:ln w="9525">
            <a:solidFill>
              <a:srgbClr val="000000"/>
            </a:solidFill>
            <a:round/>
            <a:headEnd/>
            <a:tailEnd/>
          </a:ln>
        </p:spPr>
        <p:txBody>
          <a:bodyPr/>
          <a:lstStyle/>
          <a:p>
            <a:pPr>
              <a:spcBef>
                <a:spcPct val="20000"/>
              </a:spcBef>
            </a:pPr>
            <a:r>
              <a:rPr lang="tr-TR" altLang="tr-TR" sz="1400" b="1">
                <a:solidFill>
                  <a:srgbClr val="FFFF00"/>
                </a:solidFill>
                <a:latin typeface="Verdana" pitchFamily="34" charset="0"/>
              </a:rPr>
              <a:t>Şiddet uygulayan aile üyesine genellikle bir ceza verilmez</a:t>
            </a:r>
            <a:r>
              <a:rPr lang="tr-TR" altLang="tr-TR" sz="1600" b="1">
                <a:solidFill>
                  <a:srgbClr val="FFFF00"/>
                </a:solidFill>
                <a:latin typeface="Verdana" pitchFamily="34" charset="0"/>
              </a:rPr>
              <a:t>.</a:t>
            </a:r>
          </a:p>
        </p:txBody>
      </p:sp>
      <p:sp>
        <p:nvSpPr>
          <p:cNvPr id="65541" name="Dikdörtgen 4"/>
          <p:cNvSpPr>
            <a:spLocks noChangeArrowheads="1"/>
          </p:cNvSpPr>
          <p:nvPr/>
        </p:nvSpPr>
        <p:spPr bwMode="auto">
          <a:xfrm>
            <a:off x="2411413" y="220663"/>
            <a:ext cx="5902325" cy="831850"/>
          </a:xfrm>
          <a:prstGeom prst="rect">
            <a:avLst/>
          </a:prstGeom>
          <a:noFill/>
          <a:ln w="9525">
            <a:noFill/>
            <a:miter lim="800000"/>
            <a:headEnd/>
            <a:tailEnd/>
          </a:ln>
        </p:spPr>
        <p:txBody>
          <a:bodyPr>
            <a:spAutoFit/>
          </a:bodyPr>
          <a:lstStyle/>
          <a:p>
            <a:pPr algn="r"/>
            <a:r>
              <a:rPr lang="tr-TR" altLang="tr-TR" sz="2400" b="1">
                <a:solidFill>
                  <a:srgbClr val="C00000"/>
                </a:solidFill>
                <a:latin typeface="Garamond" pitchFamily="18" charset="0"/>
              </a:rPr>
              <a:t>ÇOCUKLARIN AİLE İÇİ ŞİDDETTEN ÖĞRENDİKLERİ</a:t>
            </a:r>
          </a:p>
        </p:txBody>
      </p:sp>
      <p:sp>
        <p:nvSpPr>
          <p:cNvPr id="65542" name="AutoShape 4"/>
          <p:cNvSpPr>
            <a:spLocks noChangeArrowheads="1"/>
          </p:cNvSpPr>
          <p:nvPr/>
        </p:nvSpPr>
        <p:spPr bwMode="auto">
          <a:xfrm>
            <a:off x="3059113" y="1341438"/>
            <a:ext cx="2881312" cy="1927225"/>
          </a:xfrm>
          <a:prstGeom prst="cloudCallout">
            <a:avLst>
              <a:gd name="adj1" fmla="val 12954"/>
              <a:gd name="adj2" fmla="val 75838"/>
            </a:avLst>
          </a:prstGeom>
          <a:solidFill>
            <a:srgbClr val="000080"/>
          </a:solidFill>
          <a:ln w="9525">
            <a:solidFill>
              <a:srgbClr val="000000"/>
            </a:solidFill>
            <a:round/>
            <a:headEnd/>
            <a:tailEnd/>
          </a:ln>
        </p:spPr>
        <p:txBody>
          <a:bodyPr/>
          <a:lstStyle/>
          <a:p>
            <a:pPr>
              <a:spcBef>
                <a:spcPct val="20000"/>
              </a:spcBef>
            </a:pPr>
            <a:r>
              <a:rPr lang="tr-TR" altLang="tr-TR" sz="1400" b="1">
                <a:solidFill>
                  <a:srgbClr val="FFFF00"/>
                </a:solidFill>
                <a:latin typeface="Verdana" pitchFamily="34" charset="0"/>
              </a:rPr>
              <a:t>Şiddet çatışmaları çözmek için kullanılan uygun bir yöntemdir.</a:t>
            </a:r>
          </a:p>
          <a:p>
            <a:pPr>
              <a:spcBef>
                <a:spcPct val="20000"/>
              </a:spcBef>
            </a:pPr>
            <a:endParaRPr lang="tr-TR" altLang="tr-TR" sz="2000">
              <a:solidFill>
                <a:srgbClr val="FFFF00"/>
              </a:solidFill>
              <a:latin typeface="Verdana" pitchFamily="34" charset="0"/>
            </a:endParaRPr>
          </a:p>
        </p:txBody>
      </p:sp>
      <p:sp>
        <p:nvSpPr>
          <p:cNvPr id="65543" name="AutoShape 6"/>
          <p:cNvSpPr>
            <a:spLocks noChangeArrowheads="1"/>
          </p:cNvSpPr>
          <p:nvPr/>
        </p:nvSpPr>
        <p:spPr bwMode="auto">
          <a:xfrm>
            <a:off x="5638800" y="2636838"/>
            <a:ext cx="3455988" cy="1800225"/>
          </a:xfrm>
          <a:prstGeom prst="cloudCallout">
            <a:avLst>
              <a:gd name="adj1" fmla="val -8889"/>
              <a:gd name="adj2" fmla="val 94620"/>
            </a:avLst>
          </a:prstGeom>
          <a:solidFill>
            <a:srgbClr val="800080"/>
          </a:solidFill>
          <a:ln w="9525">
            <a:solidFill>
              <a:srgbClr val="000000"/>
            </a:solidFill>
            <a:round/>
            <a:headEnd/>
            <a:tailEnd/>
          </a:ln>
        </p:spPr>
        <p:txBody>
          <a:bodyPr/>
          <a:lstStyle/>
          <a:p>
            <a:pPr>
              <a:spcBef>
                <a:spcPct val="20000"/>
              </a:spcBef>
            </a:pPr>
            <a:r>
              <a:rPr lang="tr-TR" altLang="tr-TR" sz="1600" b="1">
                <a:solidFill>
                  <a:srgbClr val="FFFF00"/>
                </a:solidFill>
                <a:latin typeface="Verdana" pitchFamily="34" charset="0"/>
              </a:rPr>
              <a:t>Şiddet diğer insanları kontrol etmek için kullanılacak bir yoldur.</a:t>
            </a:r>
          </a:p>
        </p:txBody>
      </p:sp>
      <p:sp>
        <p:nvSpPr>
          <p:cNvPr id="65544" name="AutoShape 5"/>
          <p:cNvSpPr>
            <a:spLocks noChangeArrowheads="1"/>
          </p:cNvSpPr>
          <p:nvPr/>
        </p:nvSpPr>
        <p:spPr bwMode="auto">
          <a:xfrm>
            <a:off x="3635375" y="4459288"/>
            <a:ext cx="2654300" cy="1404937"/>
          </a:xfrm>
          <a:prstGeom prst="cloudCallout">
            <a:avLst>
              <a:gd name="adj1" fmla="val 19185"/>
              <a:gd name="adj2" fmla="val 71745"/>
            </a:avLst>
          </a:prstGeom>
          <a:solidFill>
            <a:srgbClr val="FF6600"/>
          </a:solidFill>
          <a:ln w="9525">
            <a:solidFill>
              <a:srgbClr val="000000"/>
            </a:solidFill>
            <a:round/>
            <a:headEnd/>
            <a:tailEnd/>
          </a:ln>
        </p:spPr>
        <p:txBody>
          <a:bodyPr/>
          <a:lstStyle/>
          <a:p>
            <a:pPr algn="ctr"/>
            <a:r>
              <a:rPr lang="tr-TR" altLang="tr-TR" sz="1600" b="1">
                <a:solidFill>
                  <a:srgbClr val="000000"/>
                </a:solidFill>
                <a:latin typeface="Verdana" pitchFamily="34" charset="0"/>
              </a:rPr>
              <a:t>Şiddet aile ilişkilerinin bir parçasıdır.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Numarası Yer Tutucusu 1"/>
          <p:cNvSpPr>
            <a:spLocks noGrp="1"/>
          </p:cNvSpPr>
          <p:nvPr>
            <p:ph type="sldNum" sz="quarter" idx="12"/>
          </p:nvPr>
        </p:nvSpPr>
        <p:spPr bwMode="auto">
          <a:noFill/>
          <a:ln>
            <a:miter lim="800000"/>
            <a:headEnd/>
            <a:tailEnd/>
          </a:ln>
        </p:spPr>
        <p:txBody>
          <a:bodyPr/>
          <a:lstStyle/>
          <a:p>
            <a:fld id="{7F10C6FD-2674-4065-950C-EB18C84BA883}" type="slidenum">
              <a:rPr lang="tr-TR" altLang="tr-TR" smtClean="0"/>
              <a:pPr/>
              <a:t>29</a:t>
            </a:fld>
            <a:endParaRPr lang="tr-TR" altLang="tr-TR" smtClean="0"/>
          </a:p>
        </p:txBody>
      </p:sp>
      <p:sp>
        <p:nvSpPr>
          <p:cNvPr id="68611" name="Dikdörtgen 2"/>
          <p:cNvSpPr>
            <a:spLocks noChangeArrowheads="1"/>
          </p:cNvSpPr>
          <p:nvPr/>
        </p:nvSpPr>
        <p:spPr bwMode="auto">
          <a:xfrm>
            <a:off x="258763" y="1341438"/>
            <a:ext cx="1736725" cy="830262"/>
          </a:xfrm>
          <a:prstGeom prst="rect">
            <a:avLst/>
          </a:prstGeom>
          <a:noFill/>
          <a:ln w="9525">
            <a:noFill/>
            <a:miter lim="800000"/>
            <a:headEnd/>
            <a:tailEnd/>
          </a:ln>
        </p:spPr>
        <p:txBody>
          <a:bodyPr wrap="none">
            <a:spAutoFit/>
          </a:bodyPr>
          <a:lstStyle/>
          <a:p>
            <a:pPr algn="ctr"/>
            <a:r>
              <a:rPr lang="tr-TR" altLang="tr-TR" sz="2400" b="1">
                <a:solidFill>
                  <a:srgbClr val="000000"/>
                </a:solidFill>
                <a:latin typeface="Garamond" pitchFamily="18" charset="0"/>
              </a:rPr>
              <a:t>EKOLOJİK</a:t>
            </a:r>
          </a:p>
          <a:p>
            <a:pPr algn="ctr"/>
            <a:r>
              <a:rPr lang="tr-TR" altLang="tr-TR" sz="2400" b="1">
                <a:solidFill>
                  <a:srgbClr val="000000"/>
                </a:solidFill>
                <a:latin typeface="Garamond" pitchFamily="18" charset="0"/>
              </a:rPr>
              <a:t> MODEL</a:t>
            </a:r>
          </a:p>
        </p:txBody>
      </p:sp>
      <p:pic>
        <p:nvPicPr>
          <p:cNvPr id="4" name="Picture 4"/>
          <p:cNvPicPr>
            <a:picLocks noChangeAspect="1" noChangeArrowheads="1"/>
          </p:cNvPicPr>
          <p:nvPr/>
        </p:nvPicPr>
        <p:blipFill>
          <a:blip r:embed="rId2"/>
          <a:srcRect/>
          <a:stretch>
            <a:fillRect/>
          </a:stretch>
        </p:blipFill>
        <p:spPr bwMode="auto">
          <a:xfrm>
            <a:off x="2627313" y="1247775"/>
            <a:ext cx="6265862" cy="1860550"/>
          </a:xfrm>
          <a:prstGeom prst="rect">
            <a:avLst/>
          </a:prstGeom>
          <a:solidFill>
            <a:srgbClr val="578279">
              <a:alpha val="0"/>
            </a:srgbClr>
          </a:solidFill>
          <a:ln w="9525">
            <a:noFill/>
            <a:miter lim="800000"/>
            <a:headEnd/>
            <a:tailEnd/>
          </a:ln>
        </p:spPr>
      </p:pic>
      <p:sp>
        <p:nvSpPr>
          <p:cNvPr id="5" name="Text Box 12"/>
          <p:cNvSpPr txBox="1">
            <a:spLocks noChangeArrowheads="1"/>
          </p:cNvSpPr>
          <p:nvPr/>
        </p:nvSpPr>
        <p:spPr bwMode="auto">
          <a:xfrm>
            <a:off x="242888" y="3127375"/>
            <a:ext cx="3465512" cy="2738438"/>
          </a:xfrm>
          <a:prstGeom prst="rect">
            <a:avLst/>
          </a:prstGeom>
          <a:solidFill>
            <a:srgbClr val="DD8047"/>
          </a:solidFill>
          <a:ln w="9525">
            <a:noFill/>
            <a:miter lim="800000"/>
            <a:headEnd/>
            <a:tailEnd/>
          </a:ln>
        </p:spPr>
        <p:txBody>
          <a:bodyPr>
            <a:spAutoFit/>
          </a:bodyPr>
          <a:lstStyle/>
          <a:p>
            <a:pPr marL="285750" indent="-285750">
              <a:buFont typeface="Wingdings" pitchFamily="2" charset="2"/>
              <a:buChar char="Ø"/>
            </a:pPr>
            <a:r>
              <a:rPr lang="tr-TR" altLang="tr-TR" sz="1200" b="1">
                <a:solidFill>
                  <a:srgbClr val="FFFFFF"/>
                </a:solidFill>
                <a:latin typeface="Gadugi" pitchFamily="34" charset="0"/>
                <a:cs typeface="Arial" pitchFamily="34" charset="0"/>
              </a:rPr>
              <a:t>Hızlı sosyal değişimler</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Ekonomik eşitsizlikler</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Toplumsal cinsiyet eşitsizliği</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Eşitsizlikleri körükleyen politikalar</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Yoksulluk</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Zayıf ekonomik güvence ağları</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Yasaların uygulanmasındaki yetersizlikler</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Şiddeti pekiştiren kültürel normlar</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Ateşli silahlara erişimin kolay olması</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Çatışma ortamı/çatışma sonrası ortam</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Zayıf kurumsal politikalar</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Mağdurlara yönelik hizmetlerin yetersizliği</a:t>
            </a:r>
          </a:p>
          <a:p>
            <a:pPr marL="285750" indent="-285750">
              <a:buFont typeface="Wingdings" pitchFamily="2" charset="2"/>
              <a:buChar char="Ø"/>
            </a:pPr>
            <a:endParaRPr lang="tr-TR" altLang="tr-TR" sz="1600" b="1">
              <a:solidFill>
                <a:srgbClr val="FFFFFF"/>
              </a:solidFill>
              <a:latin typeface="Gadugi" pitchFamily="34" charset="0"/>
              <a:cs typeface="Arial" pitchFamily="34" charset="0"/>
            </a:endParaRPr>
          </a:p>
        </p:txBody>
      </p:sp>
      <p:sp>
        <p:nvSpPr>
          <p:cNvPr id="6" name="Text Box 15"/>
          <p:cNvSpPr txBox="1">
            <a:spLocks noChangeArrowheads="1"/>
          </p:cNvSpPr>
          <p:nvPr/>
        </p:nvSpPr>
        <p:spPr bwMode="auto">
          <a:xfrm>
            <a:off x="3881438" y="3127375"/>
            <a:ext cx="1554162" cy="2738438"/>
          </a:xfrm>
          <a:prstGeom prst="rect">
            <a:avLst/>
          </a:prstGeom>
          <a:solidFill>
            <a:srgbClr val="A5AB81"/>
          </a:solidFill>
          <a:ln w="9525">
            <a:noFill/>
            <a:miter lim="800000"/>
            <a:headEnd/>
            <a:tailEnd/>
          </a:ln>
        </p:spPr>
        <p:txBody>
          <a:bodyPr>
            <a:spAutoFit/>
          </a:bodyPr>
          <a:lstStyle/>
          <a:p>
            <a:pPr marL="354013" indent="-285750">
              <a:buFont typeface="Wingdings" pitchFamily="2" charset="2"/>
              <a:buChar char="Ø"/>
            </a:pPr>
            <a:r>
              <a:rPr lang="tr-TR" altLang="tr-TR" sz="1200" b="1">
                <a:solidFill>
                  <a:srgbClr val="FFFFFF"/>
                </a:solidFill>
                <a:latin typeface="Gadugi" pitchFamily="34" charset="0"/>
                <a:cs typeface="Arial" pitchFamily="34" charset="0"/>
              </a:rPr>
              <a:t>Yoksulluk</a:t>
            </a:r>
          </a:p>
          <a:p>
            <a:pPr marL="354013" indent="-285750">
              <a:buFont typeface="Wingdings" pitchFamily="2" charset="2"/>
              <a:buChar char="Ø"/>
            </a:pPr>
            <a:r>
              <a:rPr lang="tr-TR" altLang="tr-TR" sz="1200" b="1">
                <a:solidFill>
                  <a:srgbClr val="FFFFFF"/>
                </a:solidFill>
                <a:latin typeface="Gadugi" pitchFamily="34" charset="0"/>
                <a:cs typeface="Arial" pitchFamily="34" charset="0"/>
              </a:rPr>
              <a:t>Yüksek suç işleme oranları</a:t>
            </a:r>
          </a:p>
          <a:p>
            <a:pPr marL="354013" indent="-285750">
              <a:buFont typeface="Wingdings" pitchFamily="2" charset="2"/>
              <a:buChar char="Ø"/>
            </a:pPr>
            <a:r>
              <a:rPr lang="tr-TR" altLang="tr-TR" sz="1200" b="1">
                <a:solidFill>
                  <a:srgbClr val="FFFFFF"/>
                </a:solidFill>
                <a:latin typeface="Gadugi" pitchFamily="34" charset="0"/>
                <a:cs typeface="Arial" pitchFamily="34" charset="0"/>
              </a:rPr>
              <a:t>Yüksek düzeyde ikamet yeri değişiklikleri</a:t>
            </a:r>
          </a:p>
          <a:p>
            <a:pPr marL="354013" indent="-285750">
              <a:buFont typeface="Wingdings" pitchFamily="2" charset="2"/>
              <a:buChar char="Ø"/>
            </a:pPr>
            <a:r>
              <a:rPr lang="tr-TR" altLang="tr-TR" sz="1200" b="1">
                <a:solidFill>
                  <a:srgbClr val="FFFFFF"/>
                </a:solidFill>
                <a:latin typeface="Gadugi" pitchFamily="34" charset="0"/>
                <a:cs typeface="Arial" pitchFamily="34" charset="0"/>
              </a:rPr>
              <a:t>Yüksek işsizlik</a:t>
            </a:r>
          </a:p>
          <a:p>
            <a:pPr marL="354013" indent="-285750">
              <a:buFont typeface="Wingdings" pitchFamily="2" charset="2"/>
              <a:buChar char="Ø"/>
            </a:pPr>
            <a:r>
              <a:rPr lang="tr-TR" altLang="tr-TR" sz="1200" b="1">
                <a:solidFill>
                  <a:srgbClr val="FFFFFF"/>
                </a:solidFill>
                <a:latin typeface="Gadugi" pitchFamily="34" charset="0"/>
                <a:cs typeface="Arial" pitchFamily="34" charset="0"/>
              </a:rPr>
              <a:t>Yerel yasa dışı madde ticareti</a:t>
            </a:r>
          </a:p>
          <a:p>
            <a:pPr marL="354013" indent="-285750">
              <a:buFont typeface="Wingdings" pitchFamily="2" charset="2"/>
              <a:buChar char="Ø"/>
            </a:pPr>
            <a:r>
              <a:rPr lang="tr-TR" altLang="tr-TR" sz="1200" b="1">
                <a:solidFill>
                  <a:srgbClr val="FFFFFF"/>
                </a:solidFill>
                <a:latin typeface="Gadugi" pitchFamily="34" charset="0"/>
                <a:cs typeface="Arial" pitchFamily="34" charset="0"/>
              </a:rPr>
              <a:t>Yerel etkenler</a:t>
            </a:r>
          </a:p>
          <a:p>
            <a:pPr marL="354013" indent="-285750">
              <a:buFont typeface="Wingdings" pitchFamily="2" charset="2"/>
              <a:buChar char="Ø"/>
            </a:pPr>
            <a:endParaRPr lang="tr-TR" altLang="tr-TR" sz="1600" b="1">
              <a:solidFill>
                <a:srgbClr val="FFFFFF"/>
              </a:solidFill>
              <a:latin typeface="Gadugi" pitchFamily="34" charset="0"/>
              <a:cs typeface="Arial" pitchFamily="34" charset="0"/>
            </a:endParaRPr>
          </a:p>
        </p:txBody>
      </p:sp>
      <p:sp>
        <p:nvSpPr>
          <p:cNvPr id="7" name="Text Box 16"/>
          <p:cNvSpPr txBox="1">
            <a:spLocks noChangeArrowheads="1"/>
          </p:cNvSpPr>
          <p:nvPr/>
        </p:nvSpPr>
        <p:spPr bwMode="auto">
          <a:xfrm>
            <a:off x="5651500" y="3108325"/>
            <a:ext cx="1657350" cy="2924175"/>
          </a:xfrm>
          <a:prstGeom prst="rect">
            <a:avLst/>
          </a:prstGeom>
          <a:solidFill>
            <a:srgbClr val="D8B25C"/>
          </a:solidFill>
          <a:ln w="9525">
            <a:noFill/>
            <a:miter lim="800000"/>
            <a:headEnd/>
            <a:tailEnd/>
          </a:ln>
        </p:spPr>
        <p:txBody>
          <a:bodyPr>
            <a:spAutoFit/>
          </a:bodyPr>
          <a:lstStyle/>
          <a:p>
            <a:pPr marL="285750" indent="-285750">
              <a:buFont typeface="Wingdings" pitchFamily="2" charset="2"/>
              <a:buChar char="Ø"/>
            </a:pPr>
            <a:r>
              <a:rPr lang="tr-TR" altLang="tr-TR" sz="1200" b="1">
                <a:solidFill>
                  <a:srgbClr val="FFFFFF"/>
                </a:solidFill>
                <a:latin typeface="Gadugi" pitchFamily="34" charset="0"/>
                <a:cs typeface="Arial" pitchFamily="34" charset="0"/>
              </a:rPr>
              <a:t>Yetersiz anne-babalık becerileri</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Evlilikte uyumsuzluk</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Anne-babayla çatışmaların şiddet içermesi</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Ev halkının SED’nin düşük olması</a:t>
            </a:r>
          </a:p>
          <a:p>
            <a:pPr marL="285750" indent="-285750">
              <a:buFont typeface="Wingdings" pitchFamily="2" charset="2"/>
              <a:buChar char="Ø"/>
            </a:pPr>
            <a:r>
              <a:rPr lang="tr-TR" altLang="tr-TR" sz="1200" b="1">
                <a:solidFill>
                  <a:srgbClr val="FFFFFF"/>
                </a:solidFill>
                <a:latin typeface="Gadugi" pitchFamily="34" charset="0"/>
                <a:cs typeface="Arial" pitchFamily="34" charset="0"/>
              </a:rPr>
              <a:t>Şiddete bulaşmış arkadaşların varlığı</a:t>
            </a:r>
          </a:p>
          <a:p>
            <a:pPr marL="285750" indent="-285750">
              <a:buFont typeface="Wingdings" pitchFamily="2" charset="2"/>
              <a:buChar char="Ø"/>
            </a:pPr>
            <a:endParaRPr lang="tr-TR" altLang="tr-TR" sz="1600">
              <a:solidFill>
                <a:srgbClr val="000000"/>
              </a:solidFill>
              <a:latin typeface="Gadugi" pitchFamily="34" charset="0"/>
              <a:cs typeface="Arial" pitchFamily="34" charset="0"/>
            </a:endParaRPr>
          </a:p>
        </p:txBody>
      </p:sp>
      <p:sp>
        <p:nvSpPr>
          <p:cNvPr id="8" name="Text Box 7"/>
          <p:cNvSpPr txBox="1">
            <a:spLocks noChangeArrowheads="1"/>
          </p:cNvSpPr>
          <p:nvPr/>
        </p:nvSpPr>
        <p:spPr bwMode="auto">
          <a:xfrm>
            <a:off x="7451725" y="3127375"/>
            <a:ext cx="1584325" cy="2749550"/>
          </a:xfrm>
          <a:prstGeom prst="rect">
            <a:avLst/>
          </a:prstGeom>
          <a:solidFill>
            <a:srgbClr val="9DBDB5"/>
          </a:solidFill>
          <a:ln w="9525">
            <a:noFill/>
            <a:miter lim="800000"/>
            <a:headEnd/>
            <a:tailEnd/>
          </a:ln>
        </p:spPr>
        <p:txBody>
          <a:bodyPr>
            <a:spAutoFit/>
          </a:bodyPr>
          <a:lstStyle/>
          <a:p>
            <a:pPr marL="285750" indent="-285750">
              <a:spcBef>
                <a:spcPct val="50000"/>
              </a:spcBef>
              <a:buFont typeface="Wingdings" pitchFamily="2" charset="2"/>
              <a:buChar char="Ø"/>
            </a:pPr>
            <a:r>
              <a:rPr lang="tr-TR" altLang="tr-TR" sz="1200" b="1">
                <a:solidFill>
                  <a:srgbClr val="FFFFFF"/>
                </a:solidFill>
                <a:latin typeface="Gadugi" pitchFamily="34" charset="0"/>
                <a:cs typeface="Arial" pitchFamily="34" charset="0"/>
              </a:rPr>
              <a:t>Çocuklukta kötü muameleye maruz kalmış olmak</a:t>
            </a:r>
          </a:p>
          <a:p>
            <a:pPr marL="285750" indent="-285750">
              <a:spcBef>
                <a:spcPct val="50000"/>
              </a:spcBef>
              <a:buFont typeface="Wingdings" pitchFamily="2" charset="2"/>
              <a:buChar char="Ø"/>
            </a:pPr>
            <a:r>
              <a:rPr lang="tr-TR" altLang="tr-TR" sz="1200" b="1">
                <a:solidFill>
                  <a:srgbClr val="FFFFFF"/>
                </a:solidFill>
                <a:latin typeface="Gadugi" pitchFamily="34" charset="0"/>
                <a:cs typeface="Arial" pitchFamily="34" charset="0"/>
              </a:rPr>
              <a:t>Psikolojik/kişisel bozukluklar</a:t>
            </a:r>
          </a:p>
          <a:p>
            <a:pPr marL="285750" indent="-285750">
              <a:spcBef>
                <a:spcPct val="50000"/>
              </a:spcBef>
              <a:buFont typeface="Wingdings" pitchFamily="2" charset="2"/>
              <a:buChar char="Ø"/>
            </a:pPr>
            <a:r>
              <a:rPr lang="tr-TR" altLang="tr-TR" sz="1200" b="1">
                <a:solidFill>
                  <a:srgbClr val="FFFFFF"/>
                </a:solidFill>
                <a:latin typeface="Gadugi" pitchFamily="34" charset="0"/>
                <a:cs typeface="Arial" pitchFamily="34" charset="0"/>
              </a:rPr>
              <a:t>Alkol/madde kötüye kullanımı</a:t>
            </a:r>
          </a:p>
          <a:p>
            <a:pPr marL="285750" indent="-285750">
              <a:spcBef>
                <a:spcPct val="50000"/>
              </a:spcBef>
              <a:buFont typeface="Wingdings" pitchFamily="2" charset="2"/>
              <a:buChar char="Ø"/>
            </a:pPr>
            <a:r>
              <a:rPr lang="tr-TR" altLang="tr-TR" sz="1200" b="1">
                <a:solidFill>
                  <a:srgbClr val="FFFFFF"/>
                </a:solidFill>
                <a:latin typeface="Gadugi" pitchFamily="34" charset="0"/>
                <a:cs typeface="Arial" pitchFamily="34" charset="0"/>
              </a:rPr>
              <a:t>Şiddete başvurma öyküsü</a:t>
            </a:r>
          </a:p>
        </p:txBody>
      </p:sp>
      <p:sp>
        <p:nvSpPr>
          <p:cNvPr id="68617" name="Dikdörtgen 8"/>
          <p:cNvSpPr>
            <a:spLocks noChangeArrowheads="1"/>
          </p:cNvSpPr>
          <p:nvPr/>
        </p:nvSpPr>
        <p:spPr bwMode="auto">
          <a:xfrm>
            <a:off x="2376488" y="476250"/>
            <a:ext cx="6767512" cy="461963"/>
          </a:xfrm>
          <a:prstGeom prst="rect">
            <a:avLst/>
          </a:prstGeom>
          <a:noFill/>
          <a:ln w="9525">
            <a:noFill/>
            <a:miter lim="800000"/>
            <a:headEnd/>
            <a:tailEnd/>
          </a:ln>
        </p:spPr>
        <p:txBody>
          <a:bodyPr>
            <a:spAutoFit/>
          </a:bodyPr>
          <a:lstStyle/>
          <a:p>
            <a:r>
              <a:rPr lang="tr-TR" altLang="tr-TR" sz="2400" b="1" dirty="0">
                <a:solidFill>
                  <a:srgbClr val="C00000"/>
                </a:solidFill>
                <a:latin typeface="Garamond" pitchFamily="18" charset="0"/>
              </a:rPr>
              <a:t>KADINA YÖNELİK ŞİDDETİN NEDENLERİ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00298" y="1643050"/>
            <a:ext cx="6357982" cy="4572032"/>
          </a:xfrm>
        </p:spPr>
        <p:txBody>
          <a:bodyPr/>
          <a:lstStyle/>
          <a:p>
            <a:r>
              <a:rPr lang="tr-TR" dirty="0" smtClean="0"/>
              <a:t>Kadınlara, yalnızca kadın oldukları için uygulanan veya kadınları etkileyen cinsiyete dayalı bir ayrımcılık ile kadının insan hakları ihlaline yol açan her türlü tutum ve davranış KADINA YÖNELİK ŞİDDET olarak tanımlanır.</a:t>
            </a:r>
            <a:endParaRPr lang="tr-TR" dirty="0"/>
          </a:p>
        </p:txBody>
      </p:sp>
      <p:sp>
        <p:nvSpPr>
          <p:cNvPr id="4" name="Dikdörtgen 4"/>
          <p:cNvSpPr/>
          <p:nvPr/>
        </p:nvSpPr>
        <p:spPr>
          <a:xfrm>
            <a:off x="357158" y="1643050"/>
            <a:ext cx="2088232" cy="424847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tr-TR" altLang="tr-TR" sz="4000" b="1" dirty="0" smtClean="0">
                <a:solidFill>
                  <a:srgbClr val="FFFFFF"/>
                </a:solidFill>
                <a:latin typeface="Calibri" pitchFamily="34" charset="0"/>
              </a:rPr>
              <a:t>Kadına Yönelik Şiddet nedir? </a:t>
            </a:r>
          </a:p>
        </p:txBody>
      </p:sp>
      <p:sp>
        <p:nvSpPr>
          <p:cNvPr id="5" name="4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Numarası Yer Tutucusu 1"/>
          <p:cNvSpPr>
            <a:spLocks noGrp="1"/>
          </p:cNvSpPr>
          <p:nvPr>
            <p:ph type="sldNum" sz="quarter" idx="12"/>
          </p:nvPr>
        </p:nvSpPr>
        <p:spPr bwMode="auto">
          <a:noFill/>
          <a:ln>
            <a:miter lim="800000"/>
            <a:headEnd/>
            <a:tailEnd/>
          </a:ln>
        </p:spPr>
        <p:txBody>
          <a:bodyPr/>
          <a:lstStyle/>
          <a:p>
            <a:fld id="{38EDF8B5-9CD2-445D-8B14-44D72527FA15}" type="slidenum">
              <a:rPr lang="tr-TR" altLang="tr-TR" smtClean="0">
                <a:latin typeface="Arial" pitchFamily="34" charset="0"/>
              </a:rPr>
              <a:pPr/>
              <a:t>30</a:t>
            </a:fld>
            <a:endParaRPr lang="tr-TR" altLang="tr-TR" smtClean="0">
              <a:latin typeface="Arial" pitchFamily="34" charset="0"/>
            </a:endParaRPr>
          </a:p>
        </p:txBody>
      </p:sp>
      <p:sp>
        <p:nvSpPr>
          <p:cNvPr id="71683" name="Metin kutusu 3"/>
          <p:cNvSpPr txBox="1">
            <a:spLocks noChangeArrowheads="1"/>
          </p:cNvSpPr>
          <p:nvPr/>
        </p:nvSpPr>
        <p:spPr bwMode="auto">
          <a:xfrm>
            <a:off x="2571736" y="2214554"/>
            <a:ext cx="5472113" cy="2800350"/>
          </a:xfrm>
          <a:prstGeom prst="rect">
            <a:avLst/>
          </a:prstGeom>
          <a:noFill/>
          <a:ln w="9525">
            <a:noFill/>
            <a:miter lim="800000"/>
            <a:headEnd/>
            <a:tailEnd/>
          </a:ln>
        </p:spPr>
        <p:txBody>
          <a:bodyPr>
            <a:spAutoFit/>
          </a:bodyPr>
          <a:lstStyle/>
          <a:p>
            <a:pPr algn="ctr" eaLnBrk="1" hangingPunct="1"/>
            <a:r>
              <a:rPr lang="tr-TR" altLang="tr-TR" sz="4400" b="1" dirty="0">
                <a:solidFill>
                  <a:srgbClr val="C00000"/>
                </a:solidFill>
              </a:rPr>
              <a:t>KADINA YÖNELİK ŞİDDET YASALARIMIZDA SUÇTUR!!!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Numarası Yer Tutucusu 1"/>
          <p:cNvSpPr>
            <a:spLocks noGrp="1"/>
          </p:cNvSpPr>
          <p:nvPr>
            <p:ph type="sldNum" sz="quarter" idx="12"/>
          </p:nvPr>
        </p:nvSpPr>
        <p:spPr bwMode="auto">
          <a:noFill/>
          <a:ln>
            <a:miter lim="800000"/>
            <a:headEnd/>
            <a:tailEnd/>
          </a:ln>
        </p:spPr>
        <p:txBody>
          <a:bodyPr/>
          <a:lstStyle/>
          <a:p>
            <a:fld id="{28810CDC-6E0E-4ADE-97EF-3DCFF2B71754}" type="slidenum">
              <a:rPr lang="tr-TR" altLang="tr-TR" smtClean="0"/>
              <a:pPr/>
              <a:t>31</a:t>
            </a:fld>
            <a:endParaRPr lang="tr-TR" altLang="tr-TR" smtClean="0"/>
          </a:p>
        </p:txBody>
      </p:sp>
      <p:sp>
        <p:nvSpPr>
          <p:cNvPr id="72707" name="Metin kutusu 2"/>
          <p:cNvSpPr txBox="1">
            <a:spLocks noChangeArrowheads="1"/>
          </p:cNvSpPr>
          <p:nvPr/>
        </p:nvSpPr>
        <p:spPr bwMode="auto">
          <a:xfrm>
            <a:off x="3833813" y="515938"/>
            <a:ext cx="5903912" cy="461962"/>
          </a:xfrm>
          <a:prstGeom prst="rect">
            <a:avLst/>
          </a:prstGeom>
          <a:noFill/>
          <a:ln w="9525">
            <a:noFill/>
            <a:miter lim="800000"/>
            <a:headEnd/>
            <a:tailEnd/>
          </a:ln>
        </p:spPr>
        <p:txBody>
          <a:bodyPr>
            <a:spAutoFit/>
          </a:bodyPr>
          <a:lstStyle/>
          <a:p>
            <a:r>
              <a:rPr lang="tr-TR" altLang="tr-TR" sz="2400" b="1">
                <a:solidFill>
                  <a:srgbClr val="C00000"/>
                </a:solidFill>
                <a:latin typeface="Garamond" pitchFamily="18" charset="0"/>
              </a:rPr>
              <a:t>ULUSLARARASI DÜZENLEMELER</a:t>
            </a:r>
          </a:p>
        </p:txBody>
      </p:sp>
      <p:sp>
        <p:nvSpPr>
          <p:cNvPr id="72708" name="Metin kutusu 3"/>
          <p:cNvSpPr txBox="1">
            <a:spLocks noChangeArrowheads="1"/>
          </p:cNvSpPr>
          <p:nvPr/>
        </p:nvSpPr>
        <p:spPr bwMode="auto">
          <a:xfrm>
            <a:off x="642910" y="1071546"/>
            <a:ext cx="4284663" cy="3048000"/>
          </a:xfrm>
          <a:prstGeom prst="rect">
            <a:avLst/>
          </a:prstGeom>
          <a:noFill/>
          <a:ln w="9525">
            <a:noFill/>
            <a:miter lim="800000"/>
            <a:headEnd/>
            <a:tailEnd/>
          </a:ln>
        </p:spPr>
        <p:txBody>
          <a:bodyPr>
            <a:spAutoFit/>
          </a:bodyPr>
          <a:lstStyle/>
          <a:p>
            <a:pPr marL="285750" indent="-285750">
              <a:buFont typeface="Wingdings" pitchFamily="2" charset="2"/>
              <a:buChar char="Ø"/>
            </a:pPr>
            <a:endParaRPr lang="tr-TR" altLang="tr-TR" sz="2400" dirty="0">
              <a:solidFill>
                <a:srgbClr val="000000"/>
              </a:solidFill>
              <a:latin typeface="Calibri" pitchFamily="34" charset="0"/>
            </a:endParaRPr>
          </a:p>
          <a:p>
            <a:pPr marL="285750" indent="-285750">
              <a:buClr>
                <a:srgbClr val="000000"/>
              </a:buClr>
              <a:buFont typeface="Wingdings" pitchFamily="2" charset="2"/>
              <a:buChar char="Ø"/>
            </a:pPr>
            <a:r>
              <a:rPr lang="tr-TR" altLang="tr-TR" sz="2400" dirty="0">
                <a:solidFill>
                  <a:srgbClr val="000000"/>
                </a:solidFill>
                <a:latin typeface="Calibri" pitchFamily="34" charset="0"/>
              </a:rPr>
              <a:t>BM İnsan Hakları Evrensel Beyannamesi (1948)</a:t>
            </a:r>
          </a:p>
          <a:p>
            <a:pPr marL="285750" indent="-285750">
              <a:buClr>
                <a:srgbClr val="000000"/>
              </a:buClr>
            </a:pPr>
            <a:endParaRPr lang="tr-TR" altLang="tr-TR" sz="2400" dirty="0">
              <a:solidFill>
                <a:srgbClr val="000000"/>
              </a:solidFill>
              <a:latin typeface="Calibri" pitchFamily="34" charset="0"/>
            </a:endParaRPr>
          </a:p>
          <a:p>
            <a:pPr marL="285750" indent="-285750">
              <a:buClr>
                <a:srgbClr val="000000"/>
              </a:buClr>
              <a:buFont typeface="Wingdings" pitchFamily="2" charset="2"/>
              <a:buChar char="Ø"/>
            </a:pPr>
            <a:r>
              <a:rPr lang="tr-TR" altLang="tr-TR" sz="2400" dirty="0">
                <a:solidFill>
                  <a:srgbClr val="000000"/>
                </a:solidFill>
                <a:latin typeface="Calibri" pitchFamily="34" charset="0"/>
              </a:rPr>
              <a:t>BM Kadına Karşı Her Türlü Ayrımcılığın Ortadan Kaldırılması Sözleşmesi (CEDAW) 1979/1985</a:t>
            </a:r>
          </a:p>
        </p:txBody>
      </p:sp>
      <p:sp>
        <p:nvSpPr>
          <p:cNvPr id="72709" name="Metin kutusu 4"/>
          <p:cNvSpPr txBox="1">
            <a:spLocks noChangeArrowheads="1"/>
          </p:cNvSpPr>
          <p:nvPr/>
        </p:nvSpPr>
        <p:spPr bwMode="auto">
          <a:xfrm>
            <a:off x="4643438" y="1428736"/>
            <a:ext cx="4716462" cy="2678113"/>
          </a:xfrm>
          <a:prstGeom prst="rect">
            <a:avLst/>
          </a:prstGeom>
          <a:noFill/>
          <a:ln w="9525">
            <a:noFill/>
            <a:miter lim="800000"/>
            <a:headEnd/>
            <a:tailEnd/>
          </a:ln>
        </p:spPr>
        <p:txBody>
          <a:bodyPr>
            <a:spAutoFit/>
          </a:bodyPr>
          <a:lstStyle/>
          <a:p>
            <a:pPr marL="342900" indent="-342900">
              <a:buFont typeface="Wingdings" pitchFamily="2" charset="2"/>
              <a:buChar char="Ø"/>
            </a:pPr>
            <a:r>
              <a:rPr lang="tr-TR" altLang="tr-TR" sz="2400" dirty="0">
                <a:solidFill>
                  <a:srgbClr val="000000"/>
                </a:solidFill>
                <a:latin typeface="Calibri" pitchFamily="34" charset="0"/>
              </a:rPr>
              <a:t>BM Kadınlara Yönelik Şiddetin Ortadan Kaldırılmasına Dair Bildirge (1993)</a:t>
            </a:r>
          </a:p>
          <a:p>
            <a:pPr marL="342900" indent="-342900"/>
            <a:endParaRPr lang="tr-TR" altLang="tr-TR" sz="2400" dirty="0">
              <a:solidFill>
                <a:srgbClr val="000000"/>
              </a:solidFill>
              <a:latin typeface="Calibri" pitchFamily="34" charset="0"/>
            </a:endParaRPr>
          </a:p>
          <a:p>
            <a:pPr marL="342900" indent="-342900">
              <a:buFont typeface="Wingdings" pitchFamily="2" charset="2"/>
              <a:buChar char="Ø"/>
            </a:pPr>
            <a:r>
              <a:rPr lang="en-US" altLang="tr-TR" sz="2400" dirty="0" err="1">
                <a:solidFill>
                  <a:srgbClr val="000000"/>
                </a:solidFill>
                <a:latin typeface="Calibri" pitchFamily="34" charset="0"/>
              </a:rPr>
              <a:t>Pekin</a:t>
            </a:r>
            <a:r>
              <a:rPr lang="en-US" altLang="tr-TR" sz="2400" dirty="0">
                <a:solidFill>
                  <a:srgbClr val="000000"/>
                </a:solidFill>
                <a:latin typeface="Calibri" pitchFamily="34" charset="0"/>
              </a:rPr>
              <a:t> </a:t>
            </a:r>
            <a:r>
              <a:rPr lang="en-US" altLang="tr-TR" sz="2400" dirty="0" err="1">
                <a:solidFill>
                  <a:srgbClr val="000000"/>
                </a:solidFill>
                <a:latin typeface="Calibri" pitchFamily="34" charset="0"/>
              </a:rPr>
              <a:t>Deklarasyonu</a:t>
            </a:r>
            <a:r>
              <a:rPr lang="en-US" altLang="tr-TR" sz="2400" dirty="0">
                <a:solidFill>
                  <a:srgbClr val="000000"/>
                </a:solidFill>
                <a:latin typeface="Calibri" pitchFamily="34" charset="0"/>
              </a:rPr>
              <a:t> </a:t>
            </a:r>
            <a:r>
              <a:rPr lang="en-US" altLang="tr-TR" sz="2400" dirty="0" err="1">
                <a:solidFill>
                  <a:srgbClr val="000000"/>
                </a:solidFill>
                <a:latin typeface="Calibri" pitchFamily="34" charset="0"/>
              </a:rPr>
              <a:t>ve</a:t>
            </a:r>
            <a:r>
              <a:rPr lang="en-US" altLang="tr-TR" sz="2400" dirty="0">
                <a:solidFill>
                  <a:srgbClr val="000000"/>
                </a:solidFill>
                <a:latin typeface="Calibri" pitchFamily="34" charset="0"/>
              </a:rPr>
              <a:t> </a:t>
            </a:r>
            <a:r>
              <a:rPr lang="en-US" altLang="tr-TR" sz="2400" dirty="0" err="1">
                <a:solidFill>
                  <a:srgbClr val="000000"/>
                </a:solidFill>
                <a:latin typeface="Calibri" pitchFamily="34" charset="0"/>
              </a:rPr>
              <a:t>Eylem</a:t>
            </a:r>
            <a:r>
              <a:rPr lang="en-US" altLang="tr-TR" sz="2400" dirty="0">
                <a:solidFill>
                  <a:srgbClr val="000000"/>
                </a:solidFill>
                <a:latin typeface="Calibri" pitchFamily="34" charset="0"/>
              </a:rPr>
              <a:t> </a:t>
            </a:r>
            <a:r>
              <a:rPr lang="en-US" altLang="tr-TR" sz="2400" dirty="0" err="1">
                <a:solidFill>
                  <a:srgbClr val="000000"/>
                </a:solidFill>
                <a:latin typeface="Calibri" pitchFamily="34" charset="0"/>
              </a:rPr>
              <a:t>Platformu</a:t>
            </a:r>
            <a:r>
              <a:rPr lang="en-US" altLang="tr-TR" sz="2400" dirty="0">
                <a:solidFill>
                  <a:srgbClr val="000000"/>
                </a:solidFill>
                <a:latin typeface="Calibri" pitchFamily="34" charset="0"/>
              </a:rPr>
              <a:t> </a:t>
            </a:r>
            <a:r>
              <a:rPr lang="tr-TR" altLang="tr-TR" sz="2400" dirty="0">
                <a:solidFill>
                  <a:srgbClr val="000000"/>
                </a:solidFill>
                <a:latin typeface="Calibri" pitchFamily="34" charset="0"/>
              </a:rPr>
              <a:t>(1995)</a:t>
            </a:r>
          </a:p>
          <a:p>
            <a:pPr marL="342900" indent="-342900"/>
            <a:endParaRPr lang="tr-TR" altLang="tr-TR" sz="2400" dirty="0">
              <a:solidFill>
                <a:srgbClr val="000000"/>
              </a:solidFill>
              <a:latin typeface="Calibri" pitchFamily="34" charset="0"/>
            </a:endParaRPr>
          </a:p>
        </p:txBody>
      </p:sp>
      <p:sp>
        <p:nvSpPr>
          <p:cNvPr id="72710" name="Dikdörtgen 1"/>
          <p:cNvSpPr>
            <a:spLocks noChangeArrowheads="1"/>
          </p:cNvSpPr>
          <p:nvPr/>
        </p:nvSpPr>
        <p:spPr bwMode="auto">
          <a:xfrm>
            <a:off x="107950" y="4619625"/>
            <a:ext cx="8856663" cy="1200150"/>
          </a:xfrm>
          <a:prstGeom prst="rect">
            <a:avLst/>
          </a:prstGeom>
          <a:noFill/>
          <a:ln w="9525">
            <a:noFill/>
            <a:miter lim="800000"/>
            <a:headEnd/>
            <a:tailEnd/>
          </a:ln>
        </p:spPr>
        <p:txBody>
          <a:bodyPr>
            <a:spAutoFit/>
          </a:bodyPr>
          <a:lstStyle/>
          <a:p>
            <a:pPr marL="457200" indent="-457200">
              <a:buFont typeface="Wingdings" pitchFamily="2" charset="2"/>
              <a:buChar char="Ø"/>
            </a:pPr>
            <a:r>
              <a:rPr lang="en-US" altLang="tr-TR" sz="2400" b="1" dirty="0" err="1">
                <a:solidFill>
                  <a:srgbClr val="FF0000"/>
                </a:solidFill>
              </a:rPr>
              <a:t>Kadına</a:t>
            </a:r>
            <a:r>
              <a:rPr lang="en-US" altLang="tr-TR" sz="2400" b="1" dirty="0">
                <a:solidFill>
                  <a:srgbClr val="FF0000"/>
                </a:solidFill>
              </a:rPr>
              <a:t> </a:t>
            </a:r>
            <a:r>
              <a:rPr lang="en-US" altLang="tr-TR" sz="2400" b="1" dirty="0" err="1">
                <a:solidFill>
                  <a:srgbClr val="FF0000"/>
                </a:solidFill>
              </a:rPr>
              <a:t>Yönelik</a:t>
            </a:r>
            <a:r>
              <a:rPr lang="en-US" altLang="tr-TR" sz="2400" b="1" dirty="0">
                <a:solidFill>
                  <a:srgbClr val="FF0000"/>
                </a:solidFill>
              </a:rPr>
              <a:t> </a:t>
            </a:r>
            <a:r>
              <a:rPr lang="en-US" altLang="tr-TR" sz="2400" b="1" dirty="0" err="1">
                <a:solidFill>
                  <a:srgbClr val="FF0000"/>
                </a:solidFill>
              </a:rPr>
              <a:t>Şiddet</a:t>
            </a:r>
            <a:r>
              <a:rPr lang="en-US" altLang="tr-TR" sz="2400" b="1" dirty="0">
                <a:solidFill>
                  <a:srgbClr val="FF0000"/>
                </a:solidFill>
              </a:rPr>
              <a:t> </a:t>
            </a:r>
            <a:r>
              <a:rPr lang="en-US" altLang="tr-TR" sz="2400" b="1" dirty="0" err="1">
                <a:solidFill>
                  <a:srgbClr val="FF0000"/>
                </a:solidFill>
              </a:rPr>
              <a:t>ve</a:t>
            </a:r>
            <a:r>
              <a:rPr lang="en-US" altLang="tr-TR" sz="2400" b="1" dirty="0">
                <a:solidFill>
                  <a:srgbClr val="FF0000"/>
                </a:solidFill>
              </a:rPr>
              <a:t> </a:t>
            </a:r>
            <a:r>
              <a:rPr lang="en-US" altLang="tr-TR" sz="2400" b="1" dirty="0" err="1">
                <a:solidFill>
                  <a:srgbClr val="FF0000"/>
                </a:solidFill>
              </a:rPr>
              <a:t>Aile</a:t>
            </a:r>
            <a:r>
              <a:rPr lang="en-US" altLang="tr-TR" sz="2400" b="1" dirty="0">
                <a:solidFill>
                  <a:srgbClr val="FF0000"/>
                </a:solidFill>
              </a:rPr>
              <a:t> </a:t>
            </a:r>
            <a:r>
              <a:rPr lang="en-US" altLang="tr-TR" sz="2400" b="1" dirty="0" err="1">
                <a:solidFill>
                  <a:srgbClr val="FF0000"/>
                </a:solidFill>
              </a:rPr>
              <a:t>İçi</a:t>
            </a:r>
            <a:r>
              <a:rPr lang="en-US" altLang="tr-TR" sz="2400" b="1" dirty="0">
                <a:solidFill>
                  <a:srgbClr val="FF0000"/>
                </a:solidFill>
              </a:rPr>
              <a:t> </a:t>
            </a:r>
            <a:r>
              <a:rPr lang="en-US" altLang="tr-TR" sz="2400" b="1" dirty="0" err="1">
                <a:solidFill>
                  <a:srgbClr val="FF0000"/>
                </a:solidFill>
              </a:rPr>
              <a:t>Şiddetin</a:t>
            </a:r>
            <a:r>
              <a:rPr lang="en-US" altLang="tr-TR" sz="2400" b="1" dirty="0">
                <a:solidFill>
                  <a:srgbClr val="FF0000"/>
                </a:solidFill>
              </a:rPr>
              <a:t> </a:t>
            </a:r>
            <a:r>
              <a:rPr lang="en-US" altLang="tr-TR" sz="2400" b="1" dirty="0" err="1">
                <a:solidFill>
                  <a:srgbClr val="FF0000"/>
                </a:solidFill>
              </a:rPr>
              <a:t>Önlenmesi</a:t>
            </a:r>
            <a:r>
              <a:rPr lang="en-US" altLang="tr-TR" sz="2400" b="1" dirty="0">
                <a:solidFill>
                  <a:srgbClr val="FF0000"/>
                </a:solidFill>
              </a:rPr>
              <a:t> </a:t>
            </a:r>
            <a:r>
              <a:rPr lang="en-US" altLang="tr-TR" sz="2400" b="1" dirty="0" err="1">
                <a:solidFill>
                  <a:srgbClr val="FF0000"/>
                </a:solidFill>
              </a:rPr>
              <a:t>ve</a:t>
            </a:r>
            <a:r>
              <a:rPr lang="en-US" altLang="tr-TR" sz="2400" b="1" dirty="0">
                <a:solidFill>
                  <a:srgbClr val="FF0000"/>
                </a:solidFill>
              </a:rPr>
              <a:t> </a:t>
            </a:r>
            <a:r>
              <a:rPr lang="en-US" altLang="tr-TR" sz="2400" b="1" dirty="0" err="1">
                <a:solidFill>
                  <a:srgbClr val="FF0000"/>
                </a:solidFill>
              </a:rPr>
              <a:t>Bunlarla</a:t>
            </a:r>
            <a:r>
              <a:rPr lang="en-US" altLang="tr-TR" sz="2400" b="1" dirty="0">
                <a:solidFill>
                  <a:srgbClr val="FF0000"/>
                </a:solidFill>
              </a:rPr>
              <a:t> </a:t>
            </a:r>
            <a:r>
              <a:rPr lang="en-US" altLang="tr-TR" sz="2400" b="1" dirty="0" err="1">
                <a:solidFill>
                  <a:srgbClr val="FF0000"/>
                </a:solidFill>
              </a:rPr>
              <a:t>Mücadeleye</a:t>
            </a:r>
            <a:r>
              <a:rPr lang="en-US" altLang="tr-TR" sz="2400" b="1" dirty="0">
                <a:solidFill>
                  <a:srgbClr val="FF0000"/>
                </a:solidFill>
              </a:rPr>
              <a:t> </a:t>
            </a:r>
            <a:r>
              <a:rPr lang="tr-TR" altLang="tr-TR" sz="2400" b="1" dirty="0">
                <a:solidFill>
                  <a:srgbClr val="FF0000"/>
                </a:solidFill>
              </a:rPr>
              <a:t>İlişkin</a:t>
            </a:r>
            <a:r>
              <a:rPr lang="en-US" altLang="tr-TR" sz="2400" b="1" dirty="0">
                <a:solidFill>
                  <a:srgbClr val="FF0000"/>
                </a:solidFill>
              </a:rPr>
              <a:t> </a:t>
            </a:r>
            <a:r>
              <a:rPr lang="en-US" altLang="tr-TR" sz="2400" b="1" dirty="0" err="1">
                <a:solidFill>
                  <a:srgbClr val="FF0000"/>
                </a:solidFill>
              </a:rPr>
              <a:t>Avrupa</a:t>
            </a:r>
            <a:r>
              <a:rPr lang="en-US" altLang="tr-TR" sz="2400" b="1" dirty="0">
                <a:solidFill>
                  <a:srgbClr val="FF0000"/>
                </a:solidFill>
              </a:rPr>
              <a:t> </a:t>
            </a:r>
            <a:r>
              <a:rPr lang="en-US" altLang="tr-TR" sz="2400" b="1" dirty="0" err="1">
                <a:solidFill>
                  <a:srgbClr val="FF0000"/>
                </a:solidFill>
              </a:rPr>
              <a:t>Konseyi</a:t>
            </a:r>
            <a:r>
              <a:rPr lang="en-US" altLang="tr-TR" sz="2400" b="1" dirty="0">
                <a:solidFill>
                  <a:srgbClr val="FF0000"/>
                </a:solidFill>
              </a:rPr>
              <a:t> </a:t>
            </a:r>
            <a:r>
              <a:rPr lang="en-US" altLang="tr-TR" sz="2400" b="1" dirty="0" err="1">
                <a:solidFill>
                  <a:srgbClr val="FF0000"/>
                </a:solidFill>
              </a:rPr>
              <a:t>Sözleşmesi</a:t>
            </a:r>
            <a:r>
              <a:rPr lang="en-US" altLang="tr-TR" sz="2400" b="1" dirty="0">
                <a:solidFill>
                  <a:srgbClr val="FF0000"/>
                </a:solidFill>
              </a:rPr>
              <a:t> (</a:t>
            </a:r>
            <a:r>
              <a:rPr lang="en-US" altLang="tr-TR" sz="2400" b="1" dirty="0" err="1">
                <a:solidFill>
                  <a:srgbClr val="FF0000"/>
                </a:solidFill>
              </a:rPr>
              <a:t>İstanbul</a:t>
            </a:r>
            <a:r>
              <a:rPr lang="en-US" altLang="tr-TR" sz="2400" b="1" dirty="0">
                <a:solidFill>
                  <a:srgbClr val="FF0000"/>
                </a:solidFill>
              </a:rPr>
              <a:t> </a:t>
            </a:r>
            <a:r>
              <a:rPr lang="en-US" altLang="tr-TR" sz="2400" b="1" dirty="0" err="1">
                <a:solidFill>
                  <a:srgbClr val="FF0000"/>
                </a:solidFill>
              </a:rPr>
              <a:t>Sözleşmesi</a:t>
            </a:r>
            <a:r>
              <a:rPr lang="en-US" altLang="tr-TR" sz="2400" b="1" dirty="0">
                <a:solidFill>
                  <a:srgbClr val="FF0000"/>
                </a:solidFill>
              </a:rPr>
              <a:t>) </a:t>
            </a:r>
            <a:r>
              <a:rPr lang="tr-TR" altLang="tr-TR" sz="2400" b="1" dirty="0">
                <a:solidFill>
                  <a:srgbClr val="FF0000"/>
                </a:solidFill>
              </a:rPr>
              <a:t> (2011/2014)</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Numarası Yer Tutucusu 1"/>
          <p:cNvSpPr>
            <a:spLocks noGrp="1"/>
          </p:cNvSpPr>
          <p:nvPr>
            <p:ph type="sldNum" sz="quarter" idx="12"/>
          </p:nvPr>
        </p:nvSpPr>
        <p:spPr bwMode="auto">
          <a:noFill/>
          <a:ln>
            <a:miter lim="800000"/>
            <a:headEnd/>
            <a:tailEnd/>
          </a:ln>
        </p:spPr>
        <p:txBody>
          <a:bodyPr/>
          <a:lstStyle/>
          <a:p>
            <a:fld id="{3FD20DD6-FCDD-4646-8BDA-FFBBED0B76E9}" type="slidenum">
              <a:rPr lang="tr-TR" altLang="tr-TR" smtClean="0"/>
              <a:pPr/>
              <a:t>32</a:t>
            </a:fld>
            <a:endParaRPr lang="tr-TR" altLang="tr-TR" smtClean="0"/>
          </a:p>
        </p:txBody>
      </p:sp>
      <p:sp>
        <p:nvSpPr>
          <p:cNvPr id="73731" name="Metin kutusu 2"/>
          <p:cNvSpPr txBox="1">
            <a:spLocks noChangeArrowheads="1"/>
          </p:cNvSpPr>
          <p:nvPr/>
        </p:nvSpPr>
        <p:spPr bwMode="auto">
          <a:xfrm>
            <a:off x="179388" y="1196975"/>
            <a:ext cx="4284662" cy="5078413"/>
          </a:xfrm>
          <a:prstGeom prst="rect">
            <a:avLst/>
          </a:prstGeom>
          <a:noFill/>
          <a:ln w="9525">
            <a:noFill/>
            <a:miter lim="800000"/>
            <a:headEnd/>
            <a:tailEnd/>
          </a:ln>
        </p:spPr>
        <p:txBody>
          <a:bodyPr>
            <a:spAutoFit/>
          </a:bodyPr>
          <a:lstStyle/>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T.C. Anayasası</a:t>
            </a:r>
          </a:p>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Türk Medeni Kanunu</a:t>
            </a:r>
          </a:p>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Türk Ceza Kanunu</a:t>
            </a:r>
          </a:p>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Ceza Muhakemesi Kanunu</a:t>
            </a:r>
          </a:p>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5393 sayılı Belediye Kanunu</a:t>
            </a:r>
          </a:p>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5726 sayılı Tanık Koruma Kanunu</a:t>
            </a:r>
          </a:p>
          <a:p>
            <a:pPr marL="342900" indent="-342900">
              <a:lnSpc>
                <a:spcPct val="150000"/>
              </a:lnSpc>
              <a:buClr>
                <a:srgbClr val="000000"/>
              </a:buClr>
              <a:buFont typeface="Wingdings" pitchFamily="2" charset="2"/>
              <a:buChar char="Ø"/>
            </a:pPr>
            <a:r>
              <a:rPr lang="tr-TR" altLang="tr-TR" sz="2400">
                <a:solidFill>
                  <a:srgbClr val="000000"/>
                </a:solidFill>
                <a:latin typeface="Calibri" pitchFamily="34" charset="0"/>
              </a:rPr>
              <a:t>5395 sayılı Çocuk Koruma Kanunu</a:t>
            </a:r>
            <a:endParaRPr lang="en-US" altLang="tr-TR" sz="2400">
              <a:solidFill>
                <a:srgbClr val="000000"/>
              </a:solidFill>
              <a:latin typeface="Calibri" pitchFamily="34" charset="0"/>
            </a:endParaRPr>
          </a:p>
        </p:txBody>
      </p:sp>
      <p:sp>
        <p:nvSpPr>
          <p:cNvPr id="73732" name="Dikdörtgen 3"/>
          <p:cNvSpPr>
            <a:spLocks noChangeArrowheads="1"/>
          </p:cNvSpPr>
          <p:nvPr/>
        </p:nvSpPr>
        <p:spPr bwMode="auto">
          <a:xfrm>
            <a:off x="4268788" y="1273175"/>
            <a:ext cx="4824412" cy="4524375"/>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Ø"/>
            </a:pPr>
            <a:r>
              <a:rPr lang="tr-TR" altLang="tr-TR" sz="2400">
                <a:solidFill>
                  <a:srgbClr val="000000"/>
                </a:solidFill>
                <a:latin typeface="Calibri" pitchFamily="34" charset="0"/>
              </a:rPr>
              <a:t>6284 sayılı Ailenin Korunması ve Kadına Karşı Şiddetin Önlenmesine Dair Kanun ve Uygulama Yönetmeliği</a:t>
            </a:r>
          </a:p>
          <a:p>
            <a:pPr marL="342900" indent="-342900">
              <a:lnSpc>
                <a:spcPct val="150000"/>
              </a:lnSpc>
              <a:buFont typeface="Wingdings" pitchFamily="2" charset="2"/>
              <a:buChar char="Ø"/>
            </a:pPr>
            <a:r>
              <a:rPr lang="tr-TR" altLang="tr-TR" sz="2400">
                <a:solidFill>
                  <a:srgbClr val="000000"/>
                </a:solidFill>
                <a:latin typeface="Calibri" pitchFamily="34" charset="0"/>
              </a:rPr>
              <a:t>Kadın Konukevlerinin Açılması ve İşletilmesi Hakkında Yönetmelik</a:t>
            </a:r>
          </a:p>
          <a:p>
            <a:pPr marL="342900" indent="-342900">
              <a:lnSpc>
                <a:spcPct val="150000"/>
              </a:lnSpc>
              <a:buFont typeface="Wingdings" pitchFamily="2" charset="2"/>
              <a:buChar char="Ø"/>
            </a:pPr>
            <a:r>
              <a:rPr lang="tr-TR" altLang="tr-TR" sz="2400">
                <a:solidFill>
                  <a:srgbClr val="000000"/>
                </a:solidFill>
                <a:latin typeface="Calibri" pitchFamily="34" charset="0"/>
              </a:rPr>
              <a:t>Şiddet Önleme ve İzleme Merkezleri Hakkında Yönetmelik</a:t>
            </a:r>
          </a:p>
        </p:txBody>
      </p:sp>
      <p:sp>
        <p:nvSpPr>
          <p:cNvPr id="73733" name="Metin kutusu 4"/>
          <p:cNvSpPr txBox="1">
            <a:spLocks noChangeArrowheads="1"/>
          </p:cNvSpPr>
          <p:nvPr/>
        </p:nvSpPr>
        <p:spPr bwMode="auto">
          <a:xfrm>
            <a:off x="1857356" y="285728"/>
            <a:ext cx="5976937" cy="585787"/>
          </a:xfrm>
          <a:prstGeom prst="rect">
            <a:avLst/>
          </a:prstGeom>
          <a:noFill/>
          <a:ln w="9525">
            <a:noFill/>
            <a:miter lim="800000"/>
            <a:headEnd/>
            <a:tailEnd/>
          </a:ln>
        </p:spPr>
        <p:txBody>
          <a:bodyPr>
            <a:spAutoFit/>
          </a:bodyPr>
          <a:lstStyle/>
          <a:p>
            <a:r>
              <a:rPr lang="tr-TR" altLang="tr-TR" sz="3200" b="1" dirty="0">
                <a:solidFill>
                  <a:srgbClr val="C00000"/>
                </a:solidFill>
                <a:latin typeface="Garamond" pitchFamily="18" charset="0"/>
              </a:rPr>
              <a:t>ULUSAL DÜZENLEMELER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İçerik Yer Tutucusu"/>
          <p:cNvSpPr>
            <a:spLocks noGrp="1"/>
          </p:cNvSpPr>
          <p:nvPr>
            <p:ph idx="1"/>
          </p:nvPr>
        </p:nvSpPr>
        <p:spPr>
          <a:xfrm>
            <a:off x="646112" y="1500174"/>
            <a:ext cx="8497888" cy="3675063"/>
          </a:xfrm>
        </p:spPr>
        <p:txBody>
          <a:bodyPr>
            <a:normAutofit fontScale="85000" lnSpcReduction="20000"/>
          </a:bodyPr>
          <a:lstStyle/>
          <a:p>
            <a:pPr marL="0" indent="0">
              <a:buFont typeface="Calibri" pitchFamily="34" charset="0"/>
              <a:buNone/>
            </a:pPr>
            <a:r>
              <a:rPr lang="tr-TR" altLang="tr-TR" sz="3600" b="1" u="sng" dirty="0" smtClean="0">
                <a:solidFill>
                  <a:srgbClr val="FF0000"/>
                </a:solidFill>
              </a:rPr>
              <a:t>Anayasa</a:t>
            </a:r>
          </a:p>
          <a:p>
            <a:pPr marL="0" indent="0">
              <a:buFont typeface="Calibri" pitchFamily="34" charset="0"/>
              <a:buNone/>
            </a:pPr>
            <a:endParaRPr lang="tr-TR" altLang="tr-TR" sz="1600" dirty="0" smtClean="0">
              <a:solidFill>
                <a:srgbClr val="FF0000"/>
              </a:solidFill>
            </a:endParaRPr>
          </a:p>
          <a:p>
            <a:pPr marL="0" indent="0" algn="just" eaLnBrk="1" hangingPunct="1"/>
            <a:r>
              <a:rPr lang="tr-TR" altLang="tr-TR" sz="2800" dirty="0" smtClean="0"/>
              <a:t>“Kanun önünde eşitlik” başlıklı 10. maddeye "</a:t>
            </a:r>
            <a:r>
              <a:rPr lang="tr-TR" altLang="tr-TR" sz="2800" b="1" dirty="0" smtClean="0"/>
              <a:t>Kadınlar ve erkekler eşit haklara sahiptir.</a:t>
            </a:r>
            <a:r>
              <a:rPr lang="tr-TR" altLang="tr-TR" sz="2800" dirty="0" smtClean="0"/>
              <a:t> </a:t>
            </a:r>
            <a:r>
              <a:rPr lang="tr-TR" altLang="tr-TR" sz="2800" b="1" dirty="0" smtClean="0"/>
              <a:t>Devlet, bu eşitliğin yaşama geçmesini sağlamakla yükümlüdür." </a:t>
            </a:r>
            <a:r>
              <a:rPr lang="tr-TR" altLang="tr-TR" sz="2800" dirty="0" smtClean="0"/>
              <a:t>fıkrası,</a:t>
            </a:r>
          </a:p>
          <a:p>
            <a:pPr marL="0" indent="0" eaLnBrk="1" hangingPunct="1">
              <a:buFont typeface="Calibri" pitchFamily="34" charset="0"/>
              <a:buNone/>
            </a:pPr>
            <a:endParaRPr lang="tr-TR" altLang="tr-TR" sz="1600" dirty="0" smtClean="0"/>
          </a:p>
          <a:p>
            <a:pPr marL="0" indent="0" algn="just" eaLnBrk="1" hangingPunct="1"/>
            <a:r>
              <a:rPr lang="tr-TR" altLang="tr-TR" sz="2800" dirty="0" smtClean="0"/>
              <a:t>“… </a:t>
            </a:r>
            <a:r>
              <a:rPr lang="tr-TR" altLang="tr-TR" sz="2800" b="1" dirty="0" smtClean="0"/>
              <a:t>Bu maksatla alınacak tedbirler eşitlik ilkesine aykırı olarak yorumlanamaz.</a:t>
            </a:r>
            <a:r>
              <a:rPr lang="tr-TR" altLang="tr-TR" sz="2800" dirty="0" smtClean="0"/>
              <a:t>”  ibaresi eklenmiştir.</a:t>
            </a:r>
          </a:p>
          <a:p>
            <a:pPr marL="0" indent="0" eaLnBrk="1" hangingPunct="1">
              <a:buFont typeface="Arial" pitchFamily="34" charset="0"/>
              <a:buNone/>
            </a:pPr>
            <a:endParaRPr lang="tr-TR" altLang="tr-TR" sz="4400" dirty="0" smtClean="0"/>
          </a:p>
          <a:p>
            <a:pPr marL="0" indent="0" eaLnBrk="1" hangingPunct="1">
              <a:buFont typeface="Arial" pitchFamily="34" charset="0"/>
              <a:buNone/>
            </a:pPr>
            <a:r>
              <a:rPr lang="tr-TR" altLang="tr-TR" sz="4400" dirty="0" smtClean="0">
                <a:solidFill>
                  <a:schemeClr val="folHlink"/>
                </a:solidFill>
              </a:rPr>
              <a:t>	</a:t>
            </a:r>
            <a:endParaRPr lang="tr-TR" altLang="tr-TR" sz="4400" i="1" dirty="0" smtClean="0"/>
          </a:p>
        </p:txBody>
      </p:sp>
      <p:sp>
        <p:nvSpPr>
          <p:cNvPr id="74755" name="Unvan 1"/>
          <p:cNvSpPr>
            <a:spLocks noGrp="1"/>
          </p:cNvSpPr>
          <p:nvPr>
            <p:ph type="title"/>
          </p:nvPr>
        </p:nvSpPr>
        <p:spPr>
          <a:xfrm>
            <a:off x="2195513" y="476250"/>
            <a:ext cx="6707187" cy="1143000"/>
          </a:xfrm>
        </p:spPr>
        <p:txBody>
          <a:bodyPr>
            <a:normAutofit fontScale="90000"/>
          </a:bodyPr>
          <a:lstStyle/>
          <a:p>
            <a:r>
              <a:rPr lang="tr-TR" altLang="tr-TR" b="1" smtClean="0">
                <a:ea typeface="Calibri" pitchFamily="34" charset="0"/>
                <a:cs typeface="Times New Roman" pitchFamily="18" charset="0"/>
              </a:rPr>
              <a:t>Mevzuat </a:t>
            </a:r>
            <a:r>
              <a:rPr lang="tr-TR" altLang="tr-TR" sz="6000" smtClean="0">
                <a:ea typeface="Calibri" pitchFamily="34" charset="0"/>
                <a:cs typeface="Times New Roman" pitchFamily="18" charset="0"/>
              </a:rPr>
              <a:t/>
            </a:r>
            <a:br>
              <a:rPr lang="tr-TR" altLang="tr-TR" sz="6000" smtClean="0">
                <a:ea typeface="Calibri" pitchFamily="34" charset="0"/>
                <a:cs typeface="Times New Roman" pitchFamily="18" charset="0"/>
              </a:rPr>
            </a:br>
            <a:endParaRPr lang="tr-TR" altLang="tr-TR" sz="6000" smtClean="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Başlık 1"/>
          <p:cNvSpPr>
            <a:spLocks noGrp="1"/>
          </p:cNvSpPr>
          <p:nvPr>
            <p:ph type="title"/>
          </p:nvPr>
        </p:nvSpPr>
        <p:spPr/>
        <p:txBody>
          <a:bodyPr/>
          <a:lstStyle/>
          <a:p>
            <a:r>
              <a:rPr lang="tr-TR" altLang="tr-TR" b="1" smtClean="0"/>
              <a:t>Mevzuat</a:t>
            </a:r>
          </a:p>
        </p:txBody>
      </p:sp>
      <p:sp>
        <p:nvSpPr>
          <p:cNvPr id="76803" name="Slayt Numarası Yer Tutucusu 3"/>
          <p:cNvSpPr>
            <a:spLocks noGrp="1"/>
          </p:cNvSpPr>
          <p:nvPr>
            <p:ph type="sldNum" sz="quarter" idx="12"/>
          </p:nvPr>
        </p:nvSpPr>
        <p:spPr bwMode="auto">
          <a:noFill/>
          <a:ln>
            <a:miter lim="800000"/>
            <a:headEnd/>
            <a:tailEnd/>
          </a:ln>
        </p:spPr>
        <p:txBody>
          <a:bodyPr/>
          <a:lstStyle/>
          <a:p>
            <a:fld id="{136EAB07-66A4-47E5-A3CF-C876A31FDBC2}" type="slidenum">
              <a:rPr lang="tr-TR" altLang="tr-TR" smtClean="0"/>
              <a:pPr/>
              <a:t>34</a:t>
            </a:fld>
            <a:endParaRPr lang="tr-TR" altLang="tr-TR" smtClean="0"/>
          </a:p>
        </p:txBody>
      </p:sp>
      <p:sp>
        <p:nvSpPr>
          <p:cNvPr id="76804" name="2 İçerik Yer Tutucusu"/>
          <p:cNvSpPr>
            <a:spLocks noGrp="1"/>
          </p:cNvSpPr>
          <p:nvPr>
            <p:ph idx="1"/>
          </p:nvPr>
        </p:nvSpPr>
        <p:spPr>
          <a:xfrm>
            <a:off x="468313" y="1484313"/>
            <a:ext cx="8229600" cy="4525962"/>
          </a:xfrm>
        </p:spPr>
        <p:txBody>
          <a:bodyPr/>
          <a:lstStyle/>
          <a:p>
            <a:pPr marL="0" indent="0" algn="just">
              <a:buFont typeface="Calibri" pitchFamily="34" charset="0"/>
              <a:buNone/>
            </a:pPr>
            <a:r>
              <a:rPr lang="tr-TR" altLang="tr-TR" sz="3600" b="1" u="sng" smtClean="0">
                <a:solidFill>
                  <a:srgbClr val="FF0000"/>
                </a:solidFill>
              </a:rPr>
              <a:t>Anayasa</a:t>
            </a:r>
          </a:p>
          <a:p>
            <a:pPr marL="0" indent="0" algn="just" eaLnBrk="1" hangingPunct="1">
              <a:buFont typeface="Calibri" pitchFamily="34" charset="0"/>
              <a:buNone/>
            </a:pPr>
            <a:endParaRPr lang="tr-TR" altLang="en-US" sz="1400" smtClean="0"/>
          </a:p>
          <a:p>
            <a:pPr marL="0" indent="0" algn="just" eaLnBrk="1" hangingPunct="1"/>
            <a:r>
              <a:rPr lang="tr-TR" altLang="en-US" sz="2400" smtClean="0"/>
              <a:t>90. madde ile insan haklarına ilişkin olup Türkiye Cumhuriyeti tarafından onaylanmış uluslararası sözleşmelere iç hukukun üstünde bir yer verilmiştir.</a:t>
            </a:r>
          </a:p>
          <a:p>
            <a:pPr marL="0" indent="0" algn="just" eaLnBrk="1" hangingPunct="1">
              <a:buFont typeface="Calibri" pitchFamily="34" charset="0"/>
              <a:buNone/>
            </a:pPr>
            <a:endParaRPr lang="tr-TR" altLang="en-US" sz="2400" smtClean="0"/>
          </a:p>
          <a:p>
            <a:pPr marL="0" indent="0" algn="just" eaLnBrk="1" hangingPunct="1">
              <a:buFont typeface="Arial" pitchFamily="34" charset="0"/>
              <a:buNone/>
            </a:pPr>
            <a:r>
              <a:rPr lang="tr-TR" altLang="en-US" sz="2400" i="1" smtClean="0"/>
              <a:t>	Bu bağlamda, BM Kadınlara Karşı Her Türlü Ayrımcılığın  Önlenmesi Sözleşmesi (CEDAW) ve İstanbul Sözleşmesi gibi ulusal düzenlemeler karşısında üstün konuma getirilmiştir.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2 İçerik Yer Tutucusu"/>
          <p:cNvSpPr>
            <a:spLocks noGrp="1"/>
          </p:cNvSpPr>
          <p:nvPr>
            <p:ph idx="1"/>
          </p:nvPr>
        </p:nvSpPr>
        <p:spPr>
          <a:xfrm>
            <a:off x="260350" y="1268413"/>
            <a:ext cx="8642350" cy="3459162"/>
          </a:xfrm>
        </p:spPr>
        <p:txBody>
          <a:bodyPr>
            <a:normAutofit fontScale="92500" lnSpcReduction="20000"/>
          </a:bodyPr>
          <a:lstStyle/>
          <a:p>
            <a:pPr marL="0" indent="0">
              <a:buFont typeface="Calibri" pitchFamily="34" charset="0"/>
              <a:buNone/>
            </a:pPr>
            <a:r>
              <a:rPr lang="en-GB" altLang="tr-TR" u="sng" smtClean="0">
                <a:solidFill>
                  <a:srgbClr val="CC0000"/>
                </a:solidFill>
              </a:rPr>
              <a:t>Türk Medeni Kanunu (2002)</a:t>
            </a:r>
            <a:endParaRPr lang="tr-TR" altLang="tr-TR" u="sng" smtClean="0">
              <a:solidFill>
                <a:srgbClr val="CC0000"/>
              </a:solidFill>
            </a:endParaRPr>
          </a:p>
          <a:p>
            <a:pPr marL="0" indent="0">
              <a:buFont typeface="Calibri" pitchFamily="34" charset="0"/>
              <a:buNone/>
            </a:pPr>
            <a:endParaRPr lang="tr-TR" altLang="tr-TR" sz="1400" smtClean="0">
              <a:solidFill>
                <a:srgbClr val="FF0000"/>
              </a:solidFill>
            </a:endParaRPr>
          </a:p>
          <a:p>
            <a:pPr marL="0" indent="0" eaLnBrk="1" hangingPunct="1"/>
            <a:r>
              <a:rPr lang="tr-TR" altLang="tr-TR" sz="2600" smtClean="0"/>
              <a:t>Evlenme yaşı kadınlar ve erkekler için eşitlenerek yükseltilmiş ve 17 yaşını doldurma şartı getirilmiştir. (Olağanüstü evlenme için 16 yaş)</a:t>
            </a:r>
          </a:p>
          <a:p>
            <a:pPr marL="0" indent="0" algn="just" eaLnBrk="1" hangingPunct="1"/>
            <a:r>
              <a:rPr lang="tr-TR" altLang="tr-TR" sz="2600" smtClean="0"/>
              <a:t>Hiç kimsenin zorla evlendirilemeyeceği ve aksi durumunda evliliğin iptalinin istenebileceği hükmü getirilmiştir.</a:t>
            </a:r>
          </a:p>
          <a:p>
            <a:pPr marL="0" indent="0" algn="just" eaLnBrk="1" hangingPunct="1"/>
            <a:r>
              <a:rPr lang="tr-TR" altLang="tr-TR" sz="2600" smtClean="0"/>
              <a:t>Aile reisliği kavramı ortadan kaldırılmış ve aile birliğinin yönetiminde eşlere eşit söz hakkı tanınmıştır.</a:t>
            </a:r>
          </a:p>
          <a:p>
            <a:pPr marL="0" indent="0" algn="just" eaLnBrk="1" hangingPunct="1"/>
            <a:r>
              <a:rPr lang="tr-TR" altLang="tr-TR" sz="2600" smtClean="0"/>
              <a:t>Evin seçimini kocanın yapacağına dair hüküm değiştirilerek, eşlerin oturacakları evi birlikte seçecekleri hükmü getirilmiştir.</a:t>
            </a:r>
          </a:p>
          <a:p>
            <a:pPr marL="0" indent="0" eaLnBrk="1" hangingPunct="1"/>
            <a:endParaRPr lang="tr-TR" altLang="tr-TR" sz="2800" smtClean="0"/>
          </a:p>
        </p:txBody>
      </p:sp>
      <p:sp>
        <p:nvSpPr>
          <p:cNvPr id="77827" name="Unvan 1"/>
          <p:cNvSpPr>
            <a:spLocks noGrp="1"/>
          </p:cNvSpPr>
          <p:nvPr>
            <p:ph type="title"/>
          </p:nvPr>
        </p:nvSpPr>
        <p:spPr/>
        <p:txBody>
          <a:bodyPr/>
          <a:lstStyle/>
          <a:p>
            <a:r>
              <a:rPr lang="tr-TR" altLang="tr-TR" b="1" smtClean="0"/>
              <a:t>Mevzuat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İçerik Yer Tutucusu"/>
          <p:cNvSpPr>
            <a:spLocks noGrp="1"/>
          </p:cNvSpPr>
          <p:nvPr>
            <p:ph idx="1"/>
          </p:nvPr>
        </p:nvSpPr>
        <p:spPr>
          <a:xfrm>
            <a:off x="250825" y="1196975"/>
            <a:ext cx="8642350" cy="3821113"/>
          </a:xfrm>
        </p:spPr>
        <p:txBody>
          <a:bodyPr>
            <a:normAutofit fontScale="92500" lnSpcReduction="10000"/>
          </a:bodyPr>
          <a:lstStyle/>
          <a:p>
            <a:pPr>
              <a:lnSpc>
                <a:spcPct val="80000"/>
              </a:lnSpc>
              <a:buFont typeface="Arial" pitchFamily="34" charset="0"/>
              <a:buNone/>
            </a:pPr>
            <a:r>
              <a:rPr lang="tr-TR" altLang="tr-TR" sz="2800" smtClean="0">
                <a:latin typeface="Times New Roman" pitchFamily="18" charset="0"/>
              </a:rPr>
              <a:t>	</a:t>
            </a:r>
          </a:p>
          <a:p>
            <a:pPr>
              <a:lnSpc>
                <a:spcPct val="80000"/>
              </a:lnSpc>
              <a:buFont typeface="Calibri" pitchFamily="34" charset="0"/>
              <a:buNone/>
            </a:pPr>
            <a:r>
              <a:rPr lang="tr-TR" altLang="tr-TR" u="sng" smtClean="0">
                <a:solidFill>
                  <a:srgbClr val="CC0000"/>
                </a:solidFill>
              </a:rPr>
              <a:t>İş Kanunu (2003)</a:t>
            </a:r>
            <a:r>
              <a:rPr lang="tr-TR" altLang="tr-TR" smtClean="0">
                <a:solidFill>
                  <a:srgbClr val="CC0000"/>
                </a:solidFill>
              </a:rPr>
              <a:t>	</a:t>
            </a:r>
          </a:p>
          <a:p>
            <a:pPr>
              <a:lnSpc>
                <a:spcPct val="80000"/>
              </a:lnSpc>
              <a:buFont typeface="Calibri" pitchFamily="34" charset="0"/>
              <a:buNone/>
            </a:pPr>
            <a:endParaRPr lang="tr-TR" altLang="tr-TR" sz="1400" b="1" smtClean="0">
              <a:solidFill>
                <a:srgbClr val="FF0000"/>
              </a:solidFill>
            </a:endParaRPr>
          </a:p>
          <a:p>
            <a:pPr algn="just">
              <a:lnSpc>
                <a:spcPct val="80000"/>
              </a:lnSpc>
            </a:pPr>
            <a:r>
              <a:rPr lang="tr-TR" altLang="tr-TR" sz="2800" smtClean="0"/>
              <a:t>İşe alınmada, çalışma koşullarında ve iş akdinin feshinde cinsiyet dahil hiçbir nedenle ayrım yapılamaz.</a:t>
            </a:r>
          </a:p>
          <a:p>
            <a:pPr algn="just">
              <a:lnSpc>
                <a:spcPct val="80000"/>
              </a:lnSpc>
              <a:buFont typeface="Calibri" pitchFamily="34" charset="0"/>
              <a:buNone/>
            </a:pPr>
            <a:endParaRPr lang="tr-TR" altLang="tr-TR" sz="2800" smtClean="0"/>
          </a:p>
          <a:p>
            <a:pPr algn="just">
              <a:lnSpc>
                <a:spcPct val="80000"/>
              </a:lnSpc>
            </a:pPr>
            <a:r>
              <a:rPr lang="tr-TR" altLang="tr-TR" sz="2800" smtClean="0"/>
              <a:t>Aynı veya eşit değerde bir iş için </a:t>
            </a:r>
            <a:r>
              <a:rPr lang="tr-TR" altLang="tr-TR" sz="2800" b="1" smtClean="0"/>
              <a:t>cinsiyet nedeniyle daha düşük ücret verilemez</a:t>
            </a:r>
            <a:r>
              <a:rPr lang="tr-TR" altLang="tr-TR" sz="2800" smtClean="0"/>
              <a:t>.</a:t>
            </a:r>
          </a:p>
          <a:p>
            <a:pPr algn="just">
              <a:lnSpc>
                <a:spcPct val="80000"/>
              </a:lnSpc>
            </a:pPr>
            <a:endParaRPr lang="tr-TR" altLang="tr-TR" sz="2800" smtClean="0"/>
          </a:p>
          <a:p>
            <a:pPr algn="just">
              <a:lnSpc>
                <a:spcPct val="80000"/>
              </a:lnSpc>
            </a:pPr>
            <a:r>
              <a:rPr lang="tr-TR" altLang="tr-TR" sz="2800" smtClean="0"/>
              <a:t>İş yerinde </a:t>
            </a:r>
            <a:r>
              <a:rPr lang="tr-TR" altLang="tr-TR" sz="2800" b="1" smtClean="0"/>
              <a:t>cinsel taciz, iş akdinin feshinde haklı neden oluşturmaktadır</a:t>
            </a:r>
            <a:r>
              <a:rPr lang="tr-TR" altLang="tr-TR" sz="2800" smtClean="0"/>
              <a:t>. </a:t>
            </a:r>
          </a:p>
          <a:p>
            <a:pPr algn="just">
              <a:lnSpc>
                <a:spcPct val="80000"/>
              </a:lnSpc>
            </a:pPr>
            <a:endParaRPr lang="tr-TR" altLang="tr-TR" sz="280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İçerik Yer Tutucusu"/>
          <p:cNvSpPr>
            <a:spLocks noGrp="1"/>
          </p:cNvSpPr>
          <p:nvPr>
            <p:ph idx="1"/>
          </p:nvPr>
        </p:nvSpPr>
        <p:spPr>
          <a:xfrm>
            <a:off x="250825" y="1341438"/>
            <a:ext cx="8642350" cy="3743325"/>
          </a:xfrm>
        </p:spPr>
        <p:txBody>
          <a:bodyPr>
            <a:normAutofit lnSpcReduction="10000"/>
          </a:bodyPr>
          <a:lstStyle/>
          <a:p>
            <a:pPr marL="0" indent="0">
              <a:buFont typeface="Calibri" pitchFamily="34" charset="0"/>
              <a:buNone/>
            </a:pPr>
            <a:r>
              <a:rPr lang="tr-TR" altLang="tr-TR" u="sng" smtClean="0">
                <a:solidFill>
                  <a:srgbClr val="FF0000"/>
                </a:solidFill>
              </a:rPr>
              <a:t>Türk Ceza Kanunu (2005)</a:t>
            </a:r>
          </a:p>
          <a:p>
            <a:pPr marL="0" indent="0">
              <a:buFont typeface="Calibri" pitchFamily="34" charset="0"/>
              <a:buNone/>
            </a:pPr>
            <a:endParaRPr lang="tr-TR" altLang="tr-TR" sz="1400" smtClean="0">
              <a:solidFill>
                <a:srgbClr val="FF0000"/>
              </a:solidFill>
            </a:endParaRPr>
          </a:p>
          <a:p>
            <a:pPr marL="0" indent="0" algn="just" eaLnBrk="1" hangingPunct="1"/>
            <a:r>
              <a:rPr lang="tr-TR" altLang="tr-TR" sz="2400" b="1" smtClean="0"/>
              <a:t>Töre cinayetleri kasten öldürme suçunun nitelikli halleri arasında </a:t>
            </a:r>
            <a:r>
              <a:rPr lang="tr-TR" altLang="tr-TR" sz="2400" smtClean="0"/>
              <a:t>düzenlenmiş, failin ağırlaştırılmış müebbet hapisle cezalandırılacağı hükmü getirilmiştir.</a:t>
            </a:r>
          </a:p>
          <a:p>
            <a:pPr marL="0" indent="0" eaLnBrk="1" hangingPunct="1">
              <a:lnSpc>
                <a:spcPct val="120000"/>
              </a:lnSpc>
            </a:pPr>
            <a:r>
              <a:rPr lang="tr-TR" altLang="tr-TR" sz="2400" b="1" smtClean="0"/>
              <a:t>Evlilik içi tecavüz suç olarak </a:t>
            </a:r>
            <a:r>
              <a:rPr lang="tr-TR" altLang="tr-TR" sz="2400" smtClean="0"/>
              <a:t>düzenlenmiştir. </a:t>
            </a:r>
          </a:p>
          <a:p>
            <a:pPr marL="0" indent="0" eaLnBrk="1" hangingPunct="1">
              <a:lnSpc>
                <a:spcPct val="120000"/>
              </a:lnSpc>
            </a:pPr>
            <a:r>
              <a:rPr lang="tr-TR" altLang="tr-TR" sz="2400" smtClean="0"/>
              <a:t>İşyerinde </a:t>
            </a:r>
            <a:r>
              <a:rPr lang="tr-TR" altLang="tr-TR" sz="2400" b="1" smtClean="0"/>
              <a:t>cinsel taciz suç olarak </a:t>
            </a:r>
            <a:r>
              <a:rPr lang="tr-TR" altLang="tr-TR" sz="2400" smtClean="0"/>
              <a:t>düzenlenmiştir. </a:t>
            </a:r>
          </a:p>
          <a:p>
            <a:pPr marL="0" indent="0" algn="just" eaLnBrk="1" hangingPunct="1">
              <a:lnSpc>
                <a:spcPct val="120000"/>
              </a:lnSpc>
            </a:pPr>
            <a:r>
              <a:rPr lang="tr-TR" altLang="tr-TR" sz="2400" smtClean="0"/>
              <a:t>Aynı konutta birlikte yaşanılan kişilere karşı kötü muamelede bulunma suç olarak düzenlenmiştir.</a:t>
            </a:r>
          </a:p>
          <a:p>
            <a:pPr marL="0" indent="0" eaLnBrk="1" hangingPunct="1"/>
            <a:endParaRPr lang="tr-TR" altLang="tr-TR" sz="2400" b="1" i="1" smtClean="0">
              <a:cs typeface="Times New Roman" pitchFamily="18" charset="0"/>
            </a:endParaRPr>
          </a:p>
          <a:p>
            <a:pPr marL="0" indent="0" eaLnBrk="1" hangingPunct="1"/>
            <a:endParaRPr lang="tr-TR" altLang="tr-TR" sz="24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Metin kutusu 3"/>
          <p:cNvSpPr txBox="1">
            <a:spLocks noChangeArrowheads="1"/>
          </p:cNvSpPr>
          <p:nvPr/>
        </p:nvSpPr>
        <p:spPr bwMode="auto">
          <a:xfrm>
            <a:off x="-1071602" y="285728"/>
            <a:ext cx="8258175" cy="585787"/>
          </a:xfrm>
          <a:prstGeom prst="rect">
            <a:avLst/>
          </a:prstGeom>
          <a:noFill/>
          <a:ln w="9525">
            <a:noFill/>
            <a:miter lim="800000"/>
            <a:headEnd/>
            <a:tailEnd/>
          </a:ln>
        </p:spPr>
        <p:txBody>
          <a:bodyPr>
            <a:spAutoFit/>
          </a:bodyPr>
          <a:lstStyle/>
          <a:p>
            <a:pPr algn="r"/>
            <a:r>
              <a:rPr lang="tr-TR" altLang="tr-TR" sz="3200" b="1" dirty="0">
                <a:solidFill>
                  <a:srgbClr val="CC0000"/>
                </a:solidFill>
                <a:cs typeface="Arial" pitchFamily="34" charset="0"/>
              </a:rPr>
              <a:t>TEDBİR KARARLARI</a:t>
            </a:r>
          </a:p>
        </p:txBody>
      </p:sp>
      <p:sp>
        <p:nvSpPr>
          <p:cNvPr id="3" name="Dikdörtgen 2"/>
          <p:cNvSpPr/>
          <p:nvPr/>
        </p:nvSpPr>
        <p:spPr>
          <a:xfrm>
            <a:off x="2571736" y="1500174"/>
            <a:ext cx="4438997" cy="92856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tr-TR" altLang="tr-TR" sz="3200" dirty="0" smtClean="0">
                <a:solidFill>
                  <a:srgbClr val="FFFFFF"/>
                </a:solidFill>
                <a:latin typeface="Gadugi" pitchFamily="34" charset="0"/>
              </a:rPr>
              <a:t>TEDBİR KARARLARI</a:t>
            </a:r>
          </a:p>
        </p:txBody>
      </p:sp>
      <p:sp>
        <p:nvSpPr>
          <p:cNvPr id="5" name="Yuvarlatılmış Dikdörtgen 4"/>
          <p:cNvSpPr/>
          <p:nvPr/>
        </p:nvSpPr>
        <p:spPr>
          <a:xfrm>
            <a:off x="1142976" y="3643314"/>
            <a:ext cx="2317043" cy="103077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tr-TR" altLang="tr-TR" sz="2000" b="1" dirty="0" smtClean="0">
                <a:solidFill>
                  <a:srgbClr val="FFFFFF"/>
                </a:solidFill>
                <a:latin typeface="Gadugi" pitchFamily="34" charset="0"/>
              </a:rPr>
              <a:t>KORUYUCU TEDBİR KARARLARI</a:t>
            </a:r>
          </a:p>
        </p:txBody>
      </p:sp>
      <p:sp>
        <p:nvSpPr>
          <p:cNvPr id="6" name="Yuvarlatılmış Dikdörtgen 5"/>
          <p:cNvSpPr/>
          <p:nvPr/>
        </p:nvSpPr>
        <p:spPr>
          <a:xfrm>
            <a:off x="6429388" y="3714752"/>
            <a:ext cx="2317173" cy="103077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tr-TR" altLang="tr-TR" sz="2000" b="1" dirty="0" smtClean="0">
                <a:solidFill>
                  <a:srgbClr val="FFFFFF"/>
                </a:solidFill>
                <a:latin typeface="Gadugi" pitchFamily="34" charset="0"/>
              </a:rPr>
              <a:t>ÖNLEYİCİ TEDBİR KARARLARI</a:t>
            </a:r>
          </a:p>
        </p:txBody>
      </p:sp>
      <p:cxnSp>
        <p:nvCxnSpPr>
          <p:cNvPr id="8" name="Dirsek Bağlayıcısı 7"/>
          <p:cNvCxnSpPr>
            <a:cxnSpLocks noChangeShapeType="1"/>
          </p:cNvCxnSpPr>
          <p:nvPr/>
        </p:nvCxnSpPr>
        <p:spPr bwMode="auto">
          <a:xfrm rot="5400000">
            <a:off x="2677320" y="1847056"/>
            <a:ext cx="1198562" cy="2390775"/>
          </a:xfrm>
          <a:prstGeom prst="bentConnector3">
            <a:avLst>
              <a:gd name="adj1" fmla="val 50000"/>
            </a:avLst>
          </a:prstGeom>
          <a:noFill/>
          <a:ln w="57150">
            <a:solidFill>
              <a:schemeClr val="accent2"/>
            </a:solidFill>
            <a:miter lim="800000"/>
            <a:headEnd/>
            <a:tailEnd type="arrow" w="med" len="med"/>
          </a:ln>
          <a:effectLst>
            <a:outerShdw blurRad="40000" dist="23000" dir="5400000" rotWithShape="0">
              <a:srgbClr val="808080">
                <a:alpha val="34999"/>
              </a:srgbClr>
            </a:outerShdw>
          </a:effectLst>
          <a:extLst/>
        </p:spPr>
      </p:cxnSp>
      <p:cxnSp>
        <p:nvCxnSpPr>
          <p:cNvPr id="10" name="Dirsek Bağlayıcısı 9"/>
          <p:cNvCxnSpPr>
            <a:cxnSpLocks noChangeShapeType="1"/>
          </p:cNvCxnSpPr>
          <p:nvPr/>
        </p:nvCxnSpPr>
        <p:spPr bwMode="auto">
          <a:xfrm rot="16200000" flipH="1">
            <a:off x="5775329" y="1725607"/>
            <a:ext cx="1217612" cy="2624137"/>
          </a:xfrm>
          <a:prstGeom prst="bentConnector3">
            <a:avLst>
              <a:gd name="adj1" fmla="val 50000"/>
            </a:avLst>
          </a:prstGeom>
          <a:noFill/>
          <a:ln w="38100">
            <a:solidFill>
              <a:srgbClr val="F79646"/>
            </a:solidFill>
            <a:miter lim="800000"/>
            <a:headEnd/>
            <a:tailEnd type="arrow" w="med" len="med"/>
          </a:ln>
          <a:effectLst>
            <a:outerShdw blurRad="40000" dist="23000" dir="5400000" rotWithShape="0">
              <a:srgbClr val="808080">
                <a:alpha val="34999"/>
              </a:srgbClr>
            </a:outerShdw>
          </a:effectLst>
          <a:extLst/>
        </p:spPr>
      </p:cxnSp>
      <p:sp>
        <p:nvSpPr>
          <p:cNvPr id="13" name="Metin kutusu 12"/>
          <p:cNvSpPr txBox="1">
            <a:spLocks noChangeArrowheads="1"/>
          </p:cNvSpPr>
          <p:nvPr/>
        </p:nvSpPr>
        <p:spPr bwMode="auto">
          <a:xfrm>
            <a:off x="1214414" y="4929198"/>
            <a:ext cx="3292475" cy="708025"/>
          </a:xfrm>
          <a:prstGeom prst="rect">
            <a:avLst/>
          </a:prstGeom>
          <a:noFill/>
          <a:ln w="9525">
            <a:noFill/>
            <a:miter lim="800000"/>
            <a:headEnd/>
            <a:tailEnd/>
          </a:ln>
        </p:spPr>
        <p:txBody>
          <a:bodyPr>
            <a:spAutoFit/>
          </a:bodyPr>
          <a:lstStyle/>
          <a:p>
            <a:r>
              <a:rPr lang="tr-TR" altLang="tr-TR" sz="2000" b="1" dirty="0">
                <a:solidFill>
                  <a:srgbClr val="17375E"/>
                </a:solidFill>
                <a:latin typeface="Hand Of Sean" charset="0"/>
              </a:rPr>
              <a:t>ŞİDDETE MARUZ KALANA YÖNELİK</a:t>
            </a:r>
          </a:p>
        </p:txBody>
      </p:sp>
      <p:sp>
        <p:nvSpPr>
          <p:cNvPr id="14" name="Metin kutusu 13"/>
          <p:cNvSpPr txBox="1">
            <a:spLocks noChangeArrowheads="1"/>
          </p:cNvSpPr>
          <p:nvPr/>
        </p:nvSpPr>
        <p:spPr bwMode="auto">
          <a:xfrm>
            <a:off x="5961063" y="4868863"/>
            <a:ext cx="3290887" cy="708025"/>
          </a:xfrm>
          <a:prstGeom prst="rect">
            <a:avLst/>
          </a:prstGeom>
          <a:noFill/>
          <a:ln w="9525">
            <a:noFill/>
            <a:miter lim="800000"/>
            <a:headEnd/>
            <a:tailEnd/>
          </a:ln>
        </p:spPr>
        <p:txBody>
          <a:bodyPr>
            <a:spAutoFit/>
          </a:bodyPr>
          <a:lstStyle/>
          <a:p>
            <a:r>
              <a:rPr lang="tr-TR" altLang="tr-TR" sz="2000" b="1" dirty="0">
                <a:solidFill>
                  <a:srgbClr val="CC0000"/>
                </a:solidFill>
                <a:latin typeface="Hand Of Sean" charset="0"/>
              </a:rPr>
              <a:t>ŞİDDET UYGULAYANA YÖNELİK</a:t>
            </a:r>
          </a:p>
        </p:txBody>
      </p:sp>
      <p:sp>
        <p:nvSpPr>
          <p:cNvPr id="2" name="Dikdörtgen 1"/>
          <p:cNvSpPr>
            <a:spLocks noChangeArrowheads="1"/>
          </p:cNvSpPr>
          <p:nvPr/>
        </p:nvSpPr>
        <p:spPr bwMode="auto">
          <a:xfrm>
            <a:off x="214282" y="5715016"/>
            <a:ext cx="4797425" cy="461963"/>
          </a:xfrm>
          <a:prstGeom prst="rect">
            <a:avLst/>
          </a:prstGeom>
          <a:noFill/>
          <a:ln w="9525">
            <a:noFill/>
            <a:miter lim="800000"/>
            <a:headEnd/>
            <a:tailEnd/>
          </a:ln>
        </p:spPr>
        <p:txBody>
          <a:bodyPr wrap="none">
            <a:spAutoFit/>
          </a:bodyPr>
          <a:lstStyle/>
          <a:p>
            <a:r>
              <a:rPr lang="tr-TR" altLang="tr-TR" sz="2400" b="1" dirty="0">
                <a:solidFill>
                  <a:srgbClr val="FF0000"/>
                </a:solidFill>
              </a:rPr>
              <a:t>Hakim, Mülki Amir, Kolluk Amiri</a:t>
            </a:r>
          </a:p>
        </p:txBody>
      </p:sp>
      <p:sp>
        <p:nvSpPr>
          <p:cNvPr id="9" name="Dikdörtgen 8"/>
          <p:cNvSpPr>
            <a:spLocks noChangeArrowheads="1"/>
          </p:cNvSpPr>
          <p:nvPr/>
        </p:nvSpPr>
        <p:spPr bwMode="auto">
          <a:xfrm>
            <a:off x="6027738" y="5661025"/>
            <a:ext cx="3081337" cy="461963"/>
          </a:xfrm>
          <a:prstGeom prst="rect">
            <a:avLst/>
          </a:prstGeom>
          <a:noFill/>
          <a:ln w="9525">
            <a:noFill/>
            <a:miter lim="800000"/>
            <a:headEnd/>
            <a:tailEnd/>
          </a:ln>
        </p:spPr>
        <p:txBody>
          <a:bodyPr wrap="none">
            <a:spAutoFit/>
          </a:bodyPr>
          <a:lstStyle/>
          <a:p>
            <a:r>
              <a:rPr lang="tr-TR" altLang="tr-TR" sz="2400" b="1">
                <a:solidFill>
                  <a:srgbClr val="000000"/>
                </a:solidFill>
              </a:rPr>
              <a:t>Hakim, Kolluk Amiri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lt Başlık 2"/>
          <p:cNvSpPr>
            <a:spLocks noGrp="1"/>
          </p:cNvSpPr>
          <p:nvPr>
            <p:ph type="subTitle" idx="1"/>
          </p:nvPr>
        </p:nvSpPr>
        <p:spPr>
          <a:xfrm>
            <a:off x="252413" y="1196975"/>
            <a:ext cx="8640762" cy="4391025"/>
          </a:xfrm>
        </p:spPr>
        <p:txBody>
          <a:bodyPr>
            <a:normAutofit fontScale="92500" lnSpcReduction="10000"/>
          </a:bodyPr>
          <a:lstStyle/>
          <a:p>
            <a:pPr marL="342900" indent="-342900" algn="l">
              <a:buFont typeface="Wingdings" pitchFamily="2" charset="2"/>
              <a:buChar char="Ø"/>
            </a:pPr>
            <a:r>
              <a:rPr lang="tr-TR" altLang="tr-TR" sz="2200" b="1" dirty="0" smtClean="0">
                <a:solidFill>
                  <a:schemeClr val="tx1"/>
                </a:solidFill>
              </a:rPr>
              <a:t>Barınma yeri sağlanması* (Mülki Amir)</a:t>
            </a:r>
            <a:endParaRPr lang="tr-TR" altLang="tr-TR" sz="2200" dirty="0" smtClean="0">
              <a:solidFill>
                <a:schemeClr val="tx1"/>
              </a:solidFill>
            </a:endParaRPr>
          </a:p>
          <a:p>
            <a:pPr marL="342900" indent="-342900" algn="l">
              <a:buFont typeface="Wingdings" pitchFamily="2" charset="2"/>
              <a:buChar char="Ø"/>
            </a:pPr>
            <a:r>
              <a:rPr lang="tr-TR" altLang="tr-TR" sz="2200" b="1" dirty="0" smtClean="0">
                <a:solidFill>
                  <a:schemeClr val="tx1"/>
                </a:solidFill>
              </a:rPr>
              <a:t>Geçici maddi yardım yapılması (Mülki Amir)</a:t>
            </a:r>
            <a:endParaRPr lang="tr-TR" altLang="tr-TR" sz="2200" dirty="0" smtClean="0">
              <a:solidFill>
                <a:schemeClr val="tx1"/>
              </a:solidFill>
            </a:endParaRPr>
          </a:p>
          <a:p>
            <a:pPr marL="342900" indent="-342900" algn="l">
              <a:buFont typeface="Wingdings" pitchFamily="2" charset="2"/>
              <a:buChar char="Ø"/>
            </a:pPr>
            <a:r>
              <a:rPr lang="tr-TR" altLang="tr-TR" sz="2200" b="1" dirty="0" smtClean="0">
                <a:solidFill>
                  <a:schemeClr val="tx1"/>
                </a:solidFill>
              </a:rPr>
              <a:t>Rehberlik ve danışmanlık hizmeti verilmesi  (Mülki Amir)</a:t>
            </a:r>
            <a:endParaRPr lang="tr-TR" altLang="tr-TR" sz="2200" dirty="0" smtClean="0">
              <a:solidFill>
                <a:schemeClr val="tx1"/>
              </a:solidFill>
            </a:endParaRPr>
          </a:p>
          <a:p>
            <a:pPr marL="342900" indent="-342900" algn="l">
              <a:buFont typeface="Wingdings" pitchFamily="2" charset="2"/>
              <a:buChar char="Ø"/>
            </a:pPr>
            <a:r>
              <a:rPr lang="tr-TR" altLang="tr-TR" sz="2200" dirty="0" smtClean="0">
                <a:solidFill>
                  <a:schemeClr val="tx1"/>
                </a:solidFill>
              </a:rPr>
              <a:t>İlgilinin talebi üzerine veya resen </a:t>
            </a:r>
            <a:r>
              <a:rPr lang="tr-TR" altLang="tr-TR" sz="2200" b="1" dirty="0" smtClean="0">
                <a:solidFill>
                  <a:schemeClr val="tx1"/>
                </a:solidFill>
              </a:rPr>
              <a:t>geçici koruma altına alınması*</a:t>
            </a:r>
          </a:p>
          <a:p>
            <a:pPr marL="342900" indent="-342900" algn="l">
              <a:buFont typeface="Wingdings" pitchFamily="2" charset="2"/>
              <a:buChar char="Ø"/>
            </a:pPr>
            <a:r>
              <a:rPr lang="tr-TR" altLang="tr-TR" sz="2200" b="1" dirty="0" smtClean="0">
                <a:solidFill>
                  <a:schemeClr val="tx1"/>
                </a:solidFill>
              </a:rPr>
              <a:t>Kreş imkânının sağlanması. (Mülki Amir)</a:t>
            </a:r>
            <a:endParaRPr lang="tr-TR" altLang="tr-TR" sz="2200" dirty="0" smtClean="0">
              <a:solidFill>
                <a:schemeClr val="tx1"/>
              </a:solidFill>
            </a:endParaRPr>
          </a:p>
          <a:p>
            <a:pPr marL="342900" indent="-342900" algn="just">
              <a:buFont typeface="Wingdings" pitchFamily="2" charset="2"/>
              <a:buChar char="Ø"/>
            </a:pPr>
            <a:r>
              <a:rPr lang="tr-TR" altLang="tr-TR" sz="2200" b="1" dirty="0" smtClean="0">
                <a:solidFill>
                  <a:schemeClr val="tx1"/>
                </a:solidFill>
              </a:rPr>
              <a:t>  İşyerinin değiştirilmesi (Hakim)</a:t>
            </a:r>
            <a:endParaRPr lang="tr-TR" altLang="tr-TR" sz="2200" dirty="0" smtClean="0">
              <a:solidFill>
                <a:schemeClr val="tx1"/>
              </a:solidFill>
            </a:endParaRPr>
          </a:p>
          <a:p>
            <a:pPr marL="342900" indent="-342900" algn="just">
              <a:buFont typeface="Wingdings" pitchFamily="2" charset="2"/>
              <a:buChar char="Ø"/>
            </a:pPr>
            <a:r>
              <a:rPr lang="tr-TR" altLang="tr-TR" sz="2200" b="1" dirty="0" smtClean="0">
                <a:solidFill>
                  <a:schemeClr val="tx1"/>
                </a:solidFill>
              </a:rPr>
              <a:t>  Yerleşim yerinden ayrı yerleşim yeri belirlenmesi (Hakim)</a:t>
            </a:r>
          </a:p>
          <a:p>
            <a:pPr marL="342900" indent="-342900" algn="just">
              <a:buFont typeface="Wingdings" pitchFamily="2" charset="2"/>
              <a:buChar char="Ø"/>
            </a:pPr>
            <a:r>
              <a:rPr lang="tr-TR" altLang="tr-TR" sz="2200" b="1" dirty="0" smtClean="0">
                <a:solidFill>
                  <a:schemeClr val="tx1"/>
                </a:solidFill>
              </a:rPr>
              <a:t>  Tapu kütüğüne aile konutu şerhi konulması (Hakim)</a:t>
            </a:r>
          </a:p>
          <a:p>
            <a:pPr marL="342900" indent="-342900" algn="just">
              <a:buFont typeface="Wingdings" pitchFamily="2" charset="2"/>
              <a:buChar char="Ø"/>
            </a:pPr>
            <a:r>
              <a:rPr lang="tr-TR" altLang="tr-TR" sz="2200" b="1" dirty="0" smtClean="0">
                <a:solidFill>
                  <a:schemeClr val="tx1"/>
                </a:solidFill>
              </a:rPr>
              <a:t>  Kimlik ve ilgili diğer bilgi ve belgelerinin değiştirilmesi (Hakim)</a:t>
            </a:r>
          </a:p>
          <a:p>
            <a:pPr marL="342900" indent="-342900" algn="just">
              <a:buClr>
                <a:srgbClr val="31B6FD"/>
              </a:buClr>
            </a:pPr>
            <a:r>
              <a:rPr lang="tr-TR" altLang="tr-TR" sz="2200" dirty="0" smtClean="0">
                <a:solidFill>
                  <a:srgbClr val="000000"/>
                </a:solidFill>
              </a:rPr>
              <a:t>Koruyucu tedbir kararı verilebilmesi için, şiddetin uygulandığı hususunda </a:t>
            </a:r>
            <a:r>
              <a:rPr lang="tr-TR" altLang="tr-TR" sz="2200" b="1" dirty="0" smtClean="0">
                <a:solidFill>
                  <a:srgbClr val="000000"/>
                </a:solidFill>
              </a:rPr>
              <a:t>delil veya belge aranmaz</a:t>
            </a:r>
            <a:r>
              <a:rPr lang="tr-TR" altLang="tr-TR" sz="2200" dirty="0" smtClean="0">
                <a:solidFill>
                  <a:srgbClr val="000000"/>
                </a:solidFill>
              </a:rPr>
              <a:t>. </a:t>
            </a:r>
            <a:endParaRPr lang="tr-TR" altLang="tr-TR" sz="2200" b="1" dirty="0" smtClean="0">
              <a:solidFill>
                <a:schemeClr val="tx1"/>
              </a:solidFill>
            </a:endParaRPr>
          </a:p>
          <a:p>
            <a:pPr marL="342900" indent="-342900" algn="l"/>
            <a:r>
              <a:rPr lang="tr-TR" altLang="tr-TR" sz="2200" dirty="0" smtClean="0">
                <a:solidFill>
                  <a:schemeClr val="tx1"/>
                </a:solidFill>
              </a:rPr>
              <a:t>*Gecikmesinde sakınca bulunan hâllerde ilgili tedbirler kolluk amirlerince de alınabilir..</a:t>
            </a:r>
            <a:endParaRPr lang="tr-TR" altLang="tr-TR" sz="2200" b="1" dirty="0" smtClean="0">
              <a:solidFill>
                <a:schemeClr val="tx1"/>
              </a:solidFill>
            </a:endParaRPr>
          </a:p>
          <a:p>
            <a:pPr marL="342900" indent="-342900">
              <a:buFont typeface="Wingdings" pitchFamily="2" charset="2"/>
              <a:buChar char="Ø"/>
            </a:pPr>
            <a:endParaRPr lang="tr-TR" altLang="tr-TR" sz="2200" dirty="0" smtClean="0">
              <a:solidFill>
                <a:srgbClr val="898989"/>
              </a:solidFill>
            </a:endParaRPr>
          </a:p>
        </p:txBody>
      </p:sp>
      <p:sp>
        <p:nvSpPr>
          <p:cNvPr id="83971" name="Başlık 1"/>
          <p:cNvSpPr>
            <a:spLocks noGrp="1"/>
          </p:cNvSpPr>
          <p:nvPr>
            <p:ph type="ctrTitle"/>
          </p:nvPr>
        </p:nvSpPr>
        <p:spPr>
          <a:xfrm>
            <a:off x="1979613" y="44450"/>
            <a:ext cx="6769100" cy="1109663"/>
          </a:xfrm>
        </p:spPr>
        <p:txBody>
          <a:bodyPr/>
          <a:lstStyle/>
          <a:p>
            <a:pPr marL="182563"/>
            <a:r>
              <a:rPr lang="tr-TR" altLang="tr-TR" sz="2800" b="1" smtClean="0">
                <a:solidFill>
                  <a:srgbClr val="CC0000"/>
                </a:solidFill>
                <a:latin typeface="Times New Roman" pitchFamily="18" charset="0"/>
              </a:rPr>
              <a:t>Koruyucu Tedbir Kararları</a:t>
            </a:r>
            <a:endParaRPr lang="tr-TR" altLang="tr-TR" sz="2800" smtClean="0">
              <a:solidFill>
                <a:srgbClr val="CC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KADINA YÖNELİK ŞİDDETTE GELENEKSEL UYGULAMALAR  </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 Namus ve Töre Cinayetleri </a:t>
            </a:r>
          </a:p>
          <a:p>
            <a:r>
              <a:rPr lang="tr-TR" dirty="0" smtClean="0"/>
              <a:t> Başlık parası</a:t>
            </a:r>
          </a:p>
          <a:p>
            <a:r>
              <a:rPr lang="tr-TR" dirty="0" smtClean="0"/>
              <a:t> Eğitimde ayrımcılık </a:t>
            </a:r>
          </a:p>
          <a:p>
            <a:r>
              <a:rPr lang="tr-TR" dirty="0" smtClean="0"/>
              <a:t> Erken yaşta evlilik </a:t>
            </a:r>
          </a:p>
          <a:p>
            <a:r>
              <a:rPr lang="tr-TR" dirty="0" smtClean="0"/>
              <a:t> Erkek çocuk tehdidi</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İçerik Yer Tutucusu 1"/>
          <p:cNvSpPr>
            <a:spLocks noGrp="1"/>
          </p:cNvSpPr>
          <p:nvPr>
            <p:ph sz="quarter" idx="4294967295"/>
          </p:nvPr>
        </p:nvSpPr>
        <p:spPr>
          <a:xfrm>
            <a:off x="-107950" y="1341438"/>
            <a:ext cx="9144000" cy="4786312"/>
          </a:xfrm>
        </p:spPr>
        <p:txBody>
          <a:bodyPr>
            <a:normAutofit lnSpcReduction="10000"/>
          </a:bodyPr>
          <a:lstStyle/>
          <a:p>
            <a:pPr marL="800100" indent="-457200" algn="just">
              <a:buFont typeface="Wingdings" pitchFamily="2" charset="2"/>
              <a:buChar char="Ø"/>
            </a:pPr>
            <a:r>
              <a:rPr lang="tr-TR" altLang="tr-TR" sz="2200" smtClean="0">
                <a:solidFill>
                  <a:srgbClr val="000000"/>
                </a:solidFill>
                <a:latin typeface="Times New Roman" pitchFamily="18" charset="0"/>
              </a:rPr>
              <a:t>Şiddet mağduruna yönelik olarak </a:t>
            </a:r>
            <a:r>
              <a:rPr lang="tr-TR" altLang="tr-TR" sz="2200" b="1" smtClean="0">
                <a:solidFill>
                  <a:srgbClr val="000000"/>
                </a:solidFill>
                <a:latin typeface="Times New Roman" pitchFamily="18" charset="0"/>
              </a:rPr>
              <a:t>şiddet tehdidi, küçük düşürmeyi içeren davranışlarda bulunmaması</a:t>
            </a:r>
          </a:p>
          <a:p>
            <a:pPr marL="800100" indent="-457200" algn="just">
              <a:buFont typeface="Wingdings" pitchFamily="2" charset="2"/>
              <a:buChar char="Ø"/>
            </a:pPr>
            <a:r>
              <a:rPr lang="tr-TR" altLang="tr-TR" sz="2200" smtClean="0">
                <a:solidFill>
                  <a:srgbClr val="000000"/>
                </a:solidFill>
                <a:latin typeface="Times New Roman" pitchFamily="18" charset="0"/>
              </a:rPr>
              <a:t>Müşterek konuttan </a:t>
            </a:r>
            <a:r>
              <a:rPr lang="tr-TR" altLang="tr-TR" sz="2200" b="1" smtClean="0">
                <a:solidFill>
                  <a:srgbClr val="000000"/>
                </a:solidFill>
                <a:latin typeface="Times New Roman" pitchFamily="18" charset="0"/>
              </a:rPr>
              <a:t>uzaklaştırılması ve müşterek konutun korunan kişiye tahsis edilmesi</a:t>
            </a:r>
          </a:p>
          <a:p>
            <a:pPr marL="800100" indent="-457200" algn="just">
              <a:buFont typeface="Wingdings" pitchFamily="2" charset="2"/>
              <a:buChar char="Ø"/>
            </a:pPr>
            <a:r>
              <a:rPr lang="tr-TR" altLang="tr-TR" sz="2200" smtClean="0">
                <a:solidFill>
                  <a:srgbClr val="000000"/>
                </a:solidFill>
                <a:latin typeface="Times New Roman" pitchFamily="18" charset="0"/>
              </a:rPr>
              <a:t>Korunan kişilerin bulundukları </a:t>
            </a:r>
            <a:r>
              <a:rPr lang="tr-TR" altLang="tr-TR" sz="2200" b="1" smtClean="0">
                <a:solidFill>
                  <a:srgbClr val="000000"/>
                </a:solidFill>
                <a:latin typeface="Times New Roman" pitchFamily="18" charset="0"/>
              </a:rPr>
              <a:t>konuta, okula ve işyerine yaklaşmaması</a:t>
            </a:r>
          </a:p>
          <a:p>
            <a:pPr marL="800100" indent="-457200" algn="just">
              <a:buFont typeface="Wingdings" pitchFamily="2" charset="2"/>
              <a:buChar char="Ø"/>
            </a:pPr>
            <a:r>
              <a:rPr lang="tr-TR" altLang="tr-TR" sz="2200" smtClean="0">
                <a:solidFill>
                  <a:srgbClr val="000000"/>
                </a:solidFill>
                <a:latin typeface="Times New Roman" pitchFamily="18" charset="0"/>
              </a:rPr>
              <a:t>Çocuklarla ilgili </a:t>
            </a:r>
            <a:r>
              <a:rPr lang="tr-TR" altLang="tr-TR" sz="2200" b="1" smtClean="0">
                <a:solidFill>
                  <a:srgbClr val="000000"/>
                </a:solidFill>
                <a:latin typeface="Times New Roman" pitchFamily="18" charset="0"/>
              </a:rPr>
              <a:t>kişisel ilişkinin sınırlanması ya da tümüyle kaldırılması</a:t>
            </a:r>
          </a:p>
          <a:p>
            <a:pPr marL="800100" indent="-457200" algn="just">
              <a:buFont typeface="Wingdings" pitchFamily="2" charset="2"/>
              <a:buChar char="Ø"/>
            </a:pPr>
            <a:r>
              <a:rPr lang="tr-TR" altLang="tr-TR" sz="2200" smtClean="0">
                <a:solidFill>
                  <a:srgbClr val="000000"/>
                </a:solidFill>
                <a:latin typeface="Times New Roman" pitchFamily="18" charset="0"/>
              </a:rPr>
              <a:t>Alkol ya da uyuşturucu madde b</a:t>
            </a:r>
            <a:r>
              <a:rPr lang="tr-TR" altLang="tr-TR" sz="2200" b="1" smtClean="0">
                <a:solidFill>
                  <a:srgbClr val="000000"/>
                </a:solidFill>
                <a:latin typeface="Times New Roman" pitchFamily="18" charset="0"/>
              </a:rPr>
              <a:t>ağımlılığının olması hâlinde, hastaneye yatmak dâhil, muayene ve tedavisinin sağlanması</a:t>
            </a:r>
          </a:p>
          <a:p>
            <a:pPr marL="800100" indent="-457200" algn="just">
              <a:buFont typeface="Wingdings" pitchFamily="2" charset="2"/>
              <a:buChar char="Ø"/>
            </a:pPr>
            <a:r>
              <a:rPr lang="tr-TR" altLang="tr-TR" sz="2200" smtClean="0">
                <a:solidFill>
                  <a:srgbClr val="000000"/>
                </a:solidFill>
              </a:rPr>
              <a:t>Korunan kişiyi </a:t>
            </a:r>
            <a:r>
              <a:rPr lang="tr-TR" altLang="tr-TR" sz="2200" b="1" smtClean="0">
                <a:solidFill>
                  <a:srgbClr val="000000"/>
                </a:solidFill>
              </a:rPr>
              <a:t>iletişim araçlarıyla veya sair surette rahatsız etmemesi</a:t>
            </a:r>
          </a:p>
          <a:p>
            <a:pPr marL="800100" indent="-457200" algn="just">
              <a:buFont typeface="Wingdings" pitchFamily="2" charset="2"/>
              <a:buChar char="Ø"/>
            </a:pPr>
            <a:r>
              <a:rPr lang="tr-TR" altLang="tr-TR" sz="2200" smtClean="0">
                <a:solidFill>
                  <a:srgbClr val="000000"/>
                </a:solidFill>
              </a:rPr>
              <a:t>Bulundurulması veya taşınmasına kanunen izin verilen </a:t>
            </a:r>
            <a:r>
              <a:rPr lang="tr-TR" altLang="tr-TR" sz="2200" b="1" smtClean="0">
                <a:solidFill>
                  <a:srgbClr val="000000"/>
                </a:solidFill>
              </a:rPr>
              <a:t>silahları kolluğa teslim etmesi</a:t>
            </a:r>
          </a:p>
          <a:p>
            <a:pPr marL="800100" indent="-457200" algn="just">
              <a:buFont typeface="Wingdings" pitchFamily="2" charset="2"/>
              <a:buChar char="Ø"/>
            </a:pPr>
            <a:endParaRPr lang="tr-TR" altLang="tr-TR" sz="2200" b="1" smtClean="0">
              <a:solidFill>
                <a:srgbClr val="000000"/>
              </a:solidFill>
              <a:latin typeface="Times New Roman" pitchFamily="18" charset="0"/>
            </a:endParaRPr>
          </a:p>
        </p:txBody>
      </p:sp>
      <p:sp>
        <p:nvSpPr>
          <p:cNvPr id="84995" name="Başlık 1"/>
          <p:cNvSpPr txBox="1">
            <a:spLocks/>
          </p:cNvSpPr>
          <p:nvPr/>
        </p:nvSpPr>
        <p:spPr bwMode="auto">
          <a:xfrm>
            <a:off x="1979613" y="44450"/>
            <a:ext cx="6764337" cy="1109663"/>
          </a:xfrm>
          <a:prstGeom prst="rect">
            <a:avLst/>
          </a:prstGeom>
          <a:noFill/>
          <a:ln w="9525">
            <a:noFill/>
            <a:miter lim="800000"/>
            <a:headEnd/>
            <a:tailEnd/>
          </a:ln>
        </p:spPr>
        <p:txBody>
          <a:bodyPr anchor="ctr"/>
          <a:lstStyle/>
          <a:p>
            <a:pPr marL="182563" algn="ctr"/>
            <a:r>
              <a:rPr lang="tr-TR" altLang="tr-TR" sz="2800" b="1">
                <a:solidFill>
                  <a:srgbClr val="C00000"/>
                </a:solidFill>
                <a:latin typeface="Times New Roman" pitchFamily="18" charset="0"/>
              </a:rPr>
              <a:t>Önleyici Tedbir Kararları</a:t>
            </a:r>
            <a:endParaRPr lang="tr-TR" altLang="tr-TR" sz="2800">
              <a:solidFill>
                <a:srgbClr val="C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Numarası Yer Tutucusu 1"/>
          <p:cNvSpPr>
            <a:spLocks noGrp="1"/>
          </p:cNvSpPr>
          <p:nvPr>
            <p:ph type="sldNum" sz="quarter" idx="12"/>
          </p:nvPr>
        </p:nvSpPr>
        <p:spPr bwMode="auto">
          <a:noFill/>
          <a:ln>
            <a:miter lim="800000"/>
            <a:headEnd/>
            <a:tailEnd/>
          </a:ln>
        </p:spPr>
        <p:txBody>
          <a:bodyPr/>
          <a:lstStyle/>
          <a:p>
            <a:fld id="{A44D9D45-CB8A-4242-8815-9214200F4FB7}" type="slidenum">
              <a:rPr lang="tr-TR" altLang="tr-TR" smtClean="0">
                <a:latin typeface="Arial" pitchFamily="34" charset="0"/>
              </a:rPr>
              <a:pPr/>
              <a:t>41</a:t>
            </a:fld>
            <a:endParaRPr lang="tr-TR" altLang="tr-TR" smtClean="0">
              <a:latin typeface="Arial" pitchFamily="34" charset="0"/>
            </a:endParaRPr>
          </a:p>
        </p:txBody>
      </p:sp>
      <p:sp>
        <p:nvSpPr>
          <p:cNvPr id="95235" name="Dikdörtgen 2"/>
          <p:cNvSpPr>
            <a:spLocks noChangeArrowheads="1"/>
          </p:cNvSpPr>
          <p:nvPr/>
        </p:nvSpPr>
        <p:spPr bwMode="auto">
          <a:xfrm>
            <a:off x="617538" y="1557338"/>
            <a:ext cx="4241800" cy="400050"/>
          </a:xfrm>
          <a:prstGeom prst="rect">
            <a:avLst/>
          </a:prstGeom>
          <a:noFill/>
          <a:ln w="9525">
            <a:noFill/>
            <a:miter lim="800000"/>
            <a:headEnd/>
            <a:tailEnd/>
          </a:ln>
        </p:spPr>
        <p:txBody>
          <a:bodyPr wrap="none">
            <a:spAutoFit/>
          </a:bodyPr>
          <a:lstStyle/>
          <a:p>
            <a:r>
              <a:rPr lang="tr-TR" altLang="tr-TR" sz="2000" b="1">
                <a:solidFill>
                  <a:srgbClr val="C00000"/>
                </a:solidFill>
              </a:rPr>
              <a:t>ALO 183 SOSYAL DESTEK HATTI </a:t>
            </a:r>
          </a:p>
        </p:txBody>
      </p:sp>
      <p:grpSp>
        <p:nvGrpSpPr>
          <p:cNvPr id="2" name="Group 2"/>
          <p:cNvGrpSpPr>
            <a:grpSpLocks/>
          </p:cNvGrpSpPr>
          <p:nvPr/>
        </p:nvGrpSpPr>
        <p:grpSpPr bwMode="auto">
          <a:xfrm>
            <a:off x="1214414" y="857232"/>
            <a:ext cx="7659687" cy="5240337"/>
            <a:chOff x="0" y="-339"/>
            <a:chExt cx="15121" cy="11678"/>
          </a:xfrm>
        </p:grpSpPr>
        <p:pic>
          <p:nvPicPr>
            <p:cNvPr id="95241" name="Picture 3"/>
            <p:cNvPicPr>
              <a:picLocks noChangeAspect="1" noChangeArrowheads="1"/>
            </p:cNvPicPr>
            <p:nvPr/>
          </p:nvPicPr>
          <p:blipFill>
            <a:blip r:embed="rId2"/>
            <a:srcRect/>
            <a:stretch>
              <a:fillRect/>
            </a:stretch>
          </p:blipFill>
          <p:spPr bwMode="auto">
            <a:xfrm>
              <a:off x="0" y="-339"/>
              <a:ext cx="11340" cy="11340"/>
            </a:xfrm>
            <a:prstGeom prst="rect">
              <a:avLst/>
            </a:prstGeom>
            <a:noFill/>
            <a:ln w="9525">
              <a:noFill/>
              <a:miter lim="800000"/>
              <a:headEnd/>
              <a:tailEnd/>
            </a:ln>
          </p:spPr>
        </p:pic>
        <p:sp>
          <p:nvSpPr>
            <p:cNvPr id="95242" name="Freeform 7"/>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 name="T6" fmla="*/ 0 w 20"/>
                <a:gd name="T7" fmla="*/ 0 h 824"/>
                <a:gd name="T8" fmla="*/ 20 w 20"/>
                <a:gd name="T9" fmla="*/ 824 h 824"/>
              </a:gdLst>
              <a:ahLst/>
              <a:cxnLst>
                <a:cxn ang="T4">
                  <a:pos x="T0" y="T1"/>
                </a:cxn>
                <a:cxn ang="T5">
                  <a:pos x="T2" y="T3"/>
                </a:cxn>
              </a:cxnLst>
              <a:rect l="T6" t="T7" r="T8" b="T9"/>
              <a:pathLst>
                <a:path w="20" h="824">
                  <a:moveTo>
                    <a:pt x="0" y="0"/>
                  </a:moveTo>
                  <a:lnTo>
                    <a:pt x="0" y="823"/>
                  </a:lnTo>
                </a:path>
              </a:pathLst>
            </a:custGeom>
            <a:noFill/>
            <a:ln w="2540">
              <a:solidFill>
                <a:srgbClr val="C6C6C6"/>
              </a:solidFill>
              <a:round/>
              <a:headEnd/>
              <a:tailEnd/>
            </a:ln>
          </p:spPr>
          <p:txBody>
            <a:bodyPr/>
            <a:lstStyle/>
            <a:p>
              <a:endParaRPr lang="tr-TR"/>
            </a:p>
          </p:txBody>
        </p:sp>
        <p:pic>
          <p:nvPicPr>
            <p:cNvPr id="95243" name="Picture 8"/>
            <p:cNvPicPr>
              <a:picLocks noChangeAspect="1" noChangeArrowheads="1"/>
            </p:cNvPicPr>
            <p:nvPr/>
          </p:nvPicPr>
          <p:blipFill>
            <a:blip r:embed="rId3"/>
            <a:srcRect/>
            <a:stretch>
              <a:fillRect/>
            </a:stretch>
          </p:blipFill>
          <p:spPr bwMode="auto">
            <a:xfrm>
              <a:off x="9681" y="-39"/>
              <a:ext cx="5440" cy="11340"/>
            </a:xfrm>
            <a:prstGeom prst="rect">
              <a:avLst/>
            </a:prstGeom>
            <a:noFill/>
            <a:ln w="9525">
              <a:noFill/>
              <a:miter lim="800000"/>
              <a:headEnd/>
              <a:tailEnd/>
            </a:ln>
          </p:spPr>
        </p:pic>
      </p:grpSp>
      <p:sp>
        <p:nvSpPr>
          <p:cNvPr id="95237" name="Dikdörtgen 19"/>
          <p:cNvSpPr>
            <a:spLocks noChangeArrowheads="1"/>
          </p:cNvSpPr>
          <p:nvPr/>
        </p:nvSpPr>
        <p:spPr bwMode="auto">
          <a:xfrm>
            <a:off x="468313" y="2205038"/>
            <a:ext cx="4572000" cy="3170237"/>
          </a:xfrm>
          <a:prstGeom prst="rect">
            <a:avLst/>
          </a:prstGeom>
          <a:noFill/>
          <a:ln w="9525">
            <a:noFill/>
            <a:miter lim="800000"/>
            <a:headEnd/>
            <a:tailEnd/>
          </a:ln>
        </p:spPr>
        <p:txBody>
          <a:bodyPr>
            <a:spAutoFit/>
          </a:bodyPr>
          <a:lstStyle/>
          <a:p>
            <a:pPr algn="just"/>
            <a:r>
              <a:rPr lang="tr-TR" altLang="tr-TR" sz="2000" dirty="0">
                <a:solidFill>
                  <a:srgbClr val="000000"/>
                </a:solidFill>
                <a:latin typeface="Calibri" pitchFamily="34" charset="0"/>
              </a:rPr>
              <a:t>ALO 183 Sosyal Destek Hattı, şiddete uğrayan ya da uğrama tehlikesi bulunan ve desteğe gereksinimi olan kişilere psikolojik, hukuki ve ekonomik alanda danışmanlık hizmetleri sunmakta ve yararlanabilecekleri hizmet kuruluşları konusunda bilgi vermektedir.</a:t>
            </a:r>
          </a:p>
          <a:p>
            <a:endParaRPr lang="tr-TR" altLang="tr-TR" sz="2000" i="1" dirty="0">
              <a:solidFill>
                <a:srgbClr val="000000"/>
              </a:solidFill>
              <a:latin typeface="Calibri" pitchFamily="34" charset="0"/>
            </a:endParaRPr>
          </a:p>
          <a:p>
            <a:pPr algn="just"/>
            <a:r>
              <a:rPr lang="tr-TR" altLang="tr-TR" sz="2000" i="1" dirty="0">
                <a:solidFill>
                  <a:srgbClr val="000000"/>
                </a:solidFill>
                <a:latin typeface="Calibri" pitchFamily="34" charset="0"/>
              </a:rPr>
              <a:t>Kürtçe ve Arapça dillerinde de hizmet verilmektedir</a:t>
            </a:r>
            <a:r>
              <a:rPr lang="tr-TR" altLang="tr-TR" sz="2000" b="1" i="1" dirty="0">
                <a:solidFill>
                  <a:srgbClr val="000000"/>
                </a:solidFill>
                <a:latin typeface="Calibri" pitchFamily="34" charset="0"/>
              </a:rPr>
              <a:t>.</a:t>
            </a:r>
            <a:endParaRPr lang="tr-TR" altLang="tr-TR" sz="2000" b="1" dirty="0">
              <a:solidFill>
                <a:srgbClr val="000000"/>
              </a:solidFill>
              <a:latin typeface="Calibri" pitchFamily="34" charset="0"/>
            </a:endParaRPr>
          </a:p>
        </p:txBody>
      </p:sp>
      <p:sp>
        <p:nvSpPr>
          <p:cNvPr id="30" name="Dikdörtgen 29"/>
          <p:cNvSpPr/>
          <p:nvPr/>
        </p:nvSpPr>
        <p:spPr>
          <a:xfrm>
            <a:off x="539552" y="5518973"/>
            <a:ext cx="493205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tr-TR" altLang="tr-TR" b="1" smtClean="0">
                <a:solidFill>
                  <a:srgbClr val="FFFFFF"/>
                </a:solidFill>
                <a:latin typeface="Calibri" pitchFamily="34" charset="0"/>
              </a:rPr>
              <a:t>ALO 183, </a:t>
            </a:r>
            <a:r>
              <a:rPr lang="tr-TR" altLang="tr-TR" smtClean="0">
                <a:solidFill>
                  <a:srgbClr val="FFFFFF"/>
                </a:solidFill>
                <a:latin typeface="Calibri" pitchFamily="34" charset="0"/>
              </a:rPr>
              <a:t>HAFTANIN 7 GÜNÜ 24 SAAT </a:t>
            </a:r>
          </a:p>
          <a:p>
            <a:pPr algn="ctr">
              <a:defRPr/>
            </a:pPr>
            <a:r>
              <a:rPr lang="tr-TR" altLang="tr-TR" smtClean="0">
                <a:solidFill>
                  <a:srgbClr val="FFFFFF"/>
                </a:solidFill>
                <a:latin typeface="Calibri" pitchFamily="34" charset="0"/>
              </a:rPr>
              <a:t>ÜCRETSİZ HİZMET VERMEKTEDİR.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571604" y="285728"/>
            <a:ext cx="7273925" cy="1143000"/>
          </a:xfrm>
        </p:spPr>
        <p:txBody>
          <a:bodyPr>
            <a:normAutofit/>
          </a:bodyPr>
          <a:lstStyle/>
          <a:p>
            <a:r>
              <a:rPr lang="tr-TR" altLang="tr-TR" sz="3600" b="1" dirty="0" smtClean="0"/>
              <a:t>Kadına Şiddet İnsanlığa İhanettir.</a:t>
            </a:r>
          </a:p>
        </p:txBody>
      </p:sp>
      <p:sp>
        <p:nvSpPr>
          <p:cNvPr id="107523" name="Slide Number Placeholder 3"/>
          <p:cNvSpPr>
            <a:spLocks noGrp="1"/>
          </p:cNvSpPr>
          <p:nvPr>
            <p:ph type="sldNum" sz="quarter" idx="12"/>
          </p:nvPr>
        </p:nvSpPr>
        <p:spPr bwMode="auto">
          <a:noFill/>
          <a:ln>
            <a:miter lim="800000"/>
            <a:headEnd/>
            <a:tailEnd/>
          </a:ln>
        </p:spPr>
        <p:txBody>
          <a:bodyPr/>
          <a:lstStyle/>
          <a:p>
            <a:fld id="{DB4A6025-B7B8-4C16-95D0-CFF901F5BD4E}" type="slidenum">
              <a:rPr lang="tr-TR" altLang="tr-TR" smtClean="0"/>
              <a:pPr/>
              <a:t>42</a:t>
            </a:fld>
            <a:endParaRPr lang="tr-TR" altLang="tr-TR" smtClean="0"/>
          </a:p>
        </p:txBody>
      </p:sp>
      <p:pic>
        <p:nvPicPr>
          <p:cNvPr id="107524" name="Picture 4">
            <a:hlinkClick r:id="rId2"/>
          </p:cNvPr>
          <p:cNvPicPr>
            <a:picLocks noChangeAspect="1"/>
          </p:cNvPicPr>
          <p:nvPr/>
        </p:nvPicPr>
        <p:blipFill>
          <a:blip r:embed="rId3"/>
          <a:srcRect/>
          <a:stretch>
            <a:fillRect/>
          </a:stretch>
        </p:blipFill>
        <p:spPr bwMode="auto">
          <a:xfrm>
            <a:off x="1071538" y="1857364"/>
            <a:ext cx="7812088" cy="4395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AİLE İÇİ ŞİDDET NEDİR? </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 Aynı evi paylaşmasanız da, şiddet uygulayan kişinin, size veya çocuklarınıza ya da akrabalarınıza yönelik; </a:t>
            </a:r>
          </a:p>
          <a:p>
            <a:r>
              <a:rPr lang="tr-TR" dirty="0" smtClean="0"/>
              <a:t> Aynı evde yaşamasanız da, aile mensubu sayılan kişiler tarafından size veya çocuklarınıza yönelik; </a:t>
            </a:r>
          </a:p>
          <a:p>
            <a:r>
              <a:rPr lang="tr-TR" dirty="0" smtClean="0"/>
              <a:t> Evli olmanıza rağmen kendi isteğinizle veya mahkeme kararı ile ayrı evlerde yaşadığınız eşinizin ya da boşandığınız eşinizin, size veya çocuklarınıza yönelik;</a:t>
            </a:r>
            <a:endParaRPr lang="tr-TR" dirty="0"/>
          </a:p>
        </p:txBody>
      </p:sp>
      <p:sp>
        <p:nvSpPr>
          <p:cNvPr id="4" name="3 Sağ Ok"/>
          <p:cNvSpPr/>
          <p:nvPr/>
        </p:nvSpPr>
        <p:spPr>
          <a:xfrm>
            <a:off x="6858016" y="6072206"/>
            <a:ext cx="2071702" cy="7857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Devamı için…</a:t>
            </a:r>
            <a:endParaRPr lang="tr-T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Tehdit ve baskıyı ya da özgürlüğün keyfî engellenmesini de içeren, fiziksel, cinsel, psikolojik veya ekonomik açıdan zarar görmenize veya acı çekmenize sebep olan ya da olabilecek olan her türlü tutum ve davranış AİLE İÇİ ŞİDDETTİR.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ŞİDDET 4 ANA GRUBA AYRILIR;</a:t>
            </a:r>
            <a:endParaRPr lang="tr-TR" dirty="0"/>
          </a:p>
        </p:txBody>
      </p:sp>
      <p:sp>
        <p:nvSpPr>
          <p:cNvPr id="3" name="2 İçerik Yer Tutucusu"/>
          <p:cNvSpPr>
            <a:spLocks noGrp="1"/>
          </p:cNvSpPr>
          <p:nvPr>
            <p:ph idx="1"/>
          </p:nvPr>
        </p:nvSpPr>
        <p:spPr>
          <a:xfrm>
            <a:off x="924660" y="1357298"/>
            <a:ext cx="8219340" cy="5500702"/>
          </a:xfrm>
        </p:spPr>
        <p:style>
          <a:lnRef idx="2">
            <a:schemeClr val="dk1">
              <a:shade val="50000"/>
            </a:schemeClr>
          </a:lnRef>
          <a:fillRef idx="1">
            <a:schemeClr val="dk1"/>
          </a:fillRef>
          <a:effectRef idx="0">
            <a:schemeClr val="dk1"/>
          </a:effectRef>
          <a:fontRef idx="minor">
            <a:schemeClr val="lt1"/>
          </a:fontRef>
        </p:style>
        <p:txBody>
          <a:bodyPr/>
          <a:lstStyle/>
          <a:p>
            <a:endParaRPr lang="tr-TR" dirty="0"/>
          </a:p>
        </p:txBody>
      </p:sp>
      <p:sp>
        <p:nvSpPr>
          <p:cNvPr id="4" name="3 Oval"/>
          <p:cNvSpPr/>
          <p:nvPr/>
        </p:nvSpPr>
        <p:spPr>
          <a:xfrm>
            <a:off x="3428992" y="1500174"/>
            <a:ext cx="2928958"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lumMod val="75000"/>
                    <a:lumOff val="25000"/>
                  </a:schemeClr>
                </a:solidFill>
              </a:rPr>
              <a:t>ŞİDDET</a:t>
            </a:r>
            <a:endParaRPr lang="tr-TR" sz="2800" b="1" dirty="0">
              <a:solidFill>
                <a:schemeClr val="tx1">
                  <a:lumMod val="75000"/>
                  <a:lumOff val="25000"/>
                </a:schemeClr>
              </a:solidFill>
            </a:endParaRPr>
          </a:p>
        </p:txBody>
      </p:sp>
      <p:cxnSp>
        <p:nvCxnSpPr>
          <p:cNvPr id="6" name="5 Düz Ok Bağlayıcısı"/>
          <p:cNvCxnSpPr/>
          <p:nvPr/>
        </p:nvCxnSpPr>
        <p:spPr>
          <a:xfrm rot="10800000" flipV="1">
            <a:off x="1857356" y="2000240"/>
            <a:ext cx="157163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rot="5400000">
            <a:off x="3393273" y="2821777"/>
            <a:ext cx="128588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Düz Ok Bağlayıcısı"/>
          <p:cNvCxnSpPr/>
          <p:nvPr/>
        </p:nvCxnSpPr>
        <p:spPr>
          <a:xfrm rot="16200000" flipH="1">
            <a:off x="4964909" y="2678901"/>
            <a:ext cx="121444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p:nvPr/>
        </p:nvCxnSpPr>
        <p:spPr>
          <a:xfrm>
            <a:off x="6500826" y="2071678"/>
            <a:ext cx="121444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714348" y="2928934"/>
            <a:ext cx="1928826" cy="714380"/>
          </a:xfrm>
          <a:prstGeom prst="rect">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2">
                    <a:lumMod val="50000"/>
                  </a:schemeClr>
                </a:solidFill>
              </a:rPr>
              <a:t>FİZİKSEL ŞİDDET</a:t>
            </a:r>
            <a:endParaRPr lang="tr-TR" dirty="0">
              <a:solidFill>
                <a:schemeClr val="tx2">
                  <a:lumMod val="50000"/>
                </a:schemeClr>
              </a:solidFill>
            </a:endParaRPr>
          </a:p>
        </p:txBody>
      </p:sp>
      <p:sp>
        <p:nvSpPr>
          <p:cNvPr id="16" name="15 Dikdörtgen"/>
          <p:cNvSpPr/>
          <p:nvPr/>
        </p:nvSpPr>
        <p:spPr>
          <a:xfrm>
            <a:off x="2786050" y="3643314"/>
            <a:ext cx="2000264" cy="642942"/>
          </a:xfrm>
          <a:prstGeom prst="rect">
            <a:avLst/>
          </a:prstGeom>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75000"/>
                    <a:lumOff val="25000"/>
                  </a:schemeClr>
                </a:solidFill>
              </a:rPr>
              <a:t>PSİKOLOJİK ŞİDDET</a:t>
            </a:r>
            <a:endParaRPr lang="tr-TR" dirty="0">
              <a:solidFill>
                <a:schemeClr val="tx1">
                  <a:lumMod val="75000"/>
                  <a:lumOff val="25000"/>
                </a:schemeClr>
              </a:solidFill>
            </a:endParaRPr>
          </a:p>
        </p:txBody>
      </p:sp>
      <p:sp>
        <p:nvSpPr>
          <p:cNvPr id="17" name="16 Dikdörtgen"/>
          <p:cNvSpPr/>
          <p:nvPr/>
        </p:nvSpPr>
        <p:spPr>
          <a:xfrm>
            <a:off x="5000628" y="3643314"/>
            <a:ext cx="178595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75000"/>
                    <a:lumOff val="25000"/>
                  </a:schemeClr>
                </a:solidFill>
              </a:rPr>
              <a:t>EKONOMİK ŞİDDET</a:t>
            </a:r>
            <a:endParaRPr lang="tr-TR" dirty="0">
              <a:solidFill>
                <a:schemeClr val="tx1">
                  <a:lumMod val="75000"/>
                  <a:lumOff val="25000"/>
                </a:schemeClr>
              </a:solidFill>
            </a:endParaRPr>
          </a:p>
        </p:txBody>
      </p:sp>
      <p:sp>
        <p:nvSpPr>
          <p:cNvPr id="18" name="17 Dikdörtgen"/>
          <p:cNvSpPr/>
          <p:nvPr/>
        </p:nvSpPr>
        <p:spPr>
          <a:xfrm>
            <a:off x="7000892" y="3071810"/>
            <a:ext cx="192879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75000"/>
                    <a:lumOff val="25000"/>
                  </a:schemeClr>
                </a:solidFill>
              </a:rPr>
              <a:t>CİNSEL ŞİDDET</a:t>
            </a: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idx="1"/>
          </p:nvPr>
        </p:nvSpPr>
        <p:spPr>
          <a:solidFill>
            <a:schemeClr val="tx1"/>
          </a:solidFill>
        </p:spPr>
        <p:txBody>
          <a:bodyPr>
            <a:normAutofit fontScale="92500" lnSpcReduction="20000"/>
          </a:bodyPr>
          <a:lstStyle/>
          <a:p>
            <a:r>
              <a:rPr lang="tr-TR" dirty="0" smtClean="0">
                <a:solidFill>
                  <a:schemeClr val="bg1"/>
                </a:solidFill>
              </a:rPr>
              <a:t>Tokat atmak, </a:t>
            </a:r>
          </a:p>
          <a:p>
            <a:r>
              <a:rPr lang="tr-TR" dirty="0" smtClean="0">
                <a:solidFill>
                  <a:schemeClr val="bg1"/>
                </a:solidFill>
              </a:rPr>
              <a:t>dövmek, </a:t>
            </a:r>
          </a:p>
          <a:p>
            <a:r>
              <a:rPr lang="tr-TR" dirty="0" smtClean="0">
                <a:solidFill>
                  <a:schemeClr val="bg1"/>
                </a:solidFill>
              </a:rPr>
              <a:t>tekmelemek, </a:t>
            </a:r>
          </a:p>
          <a:p>
            <a:r>
              <a:rPr lang="tr-TR" dirty="0" smtClean="0">
                <a:solidFill>
                  <a:schemeClr val="bg1"/>
                </a:solidFill>
              </a:rPr>
              <a:t>odaya ya da eve kilitlemek, </a:t>
            </a:r>
          </a:p>
          <a:p>
            <a:r>
              <a:rPr lang="tr-TR" dirty="0" smtClean="0">
                <a:solidFill>
                  <a:schemeClr val="bg1"/>
                </a:solidFill>
              </a:rPr>
              <a:t>itmek, </a:t>
            </a:r>
          </a:p>
          <a:p>
            <a:r>
              <a:rPr lang="tr-TR" dirty="0" smtClean="0">
                <a:solidFill>
                  <a:schemeClr val="bg1"/>
                </a:solidFill>
              </a:rPr>
              <a:t>yumruklamak, </a:t>
            </a:r>
          </a:p>
          <a:p>
            <a:r>
              <a:rPr lang="tr-TR" dirty="0" smtClean="0">
                <a:solidFill>
                  <a:schemeClr val="bg1"/>
                </a:solidFill>
              </a:rPr>
              <a:t>silah ya da kesici aletle yaralamak, </a:t>
            </a:r>
          </a:p>
          <a:p>
            <a:r>
              <a:rPr lang="tr-TR" dirty="0" smtClean="0">
                <a:solidFill>
                  <a:schemeClr val="bg1"/>
                </a:solidFill>
              </a:rPr>
              <a:t>yakmak, </a:t>
            </a:r>
          </a:p>
          <a:p>
            <a:r>
              <a:rPr lang="tr-TR" dirty="0" smtClean="0">
                <a:solidFill>
                  <a:schemeClr val="bg1"/>
                </a:solidFill>
              </a:rPr>
              <a:t>gerektiği halde tedavi olmasını engellemek vs.</a:t>
            </a:r>
          </a:p>
          <a:p>
            <a:endParaRPr lang="tr-TR" dirty="0"/>
          </a:p>
        </p:txBody>
      </p:sp>
      <p:sp>
        <p:nvSpPr>
          <p:cNvPr id="4" name="3 Dikdörtgen"/>
          <p:cNvSpPr/>
          <p:nvPr/>
        </p:nvSpPr>
        <p:spPr>
          <a:xfrm>
            <a:off x="1428728" y="285728"/>
            <a:ext cx="742955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300" dirty="0" smtClean="0">
                <a:solidFill>
                  <a:srgbClr val="5A6378">
                    <a:satMod val="130000"/>
                  </a:srgbClr>
                </a:solidFill>
                <a:effectLst>
                  <a:outerShdw blurRad="50000" dist="30000" dir="5400000" algn="tl" rotWithShape="0">
                    <a:srgbClr val="000000">
                      <a:alpha val="30000"/>
                    </a:srgbClr>
                  </a:outerShdw>
                </a:effectLst>
                <a:ea typeface="+mj-ea"/>
                <a:cs typeface="+mj-cs"/>
              </a:rPr>
              <a:t>Fiziksel Şiddet;</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5613" y="1412875"/>
            <a:ext cx="8350250" cy="4425950"/>
          </a:xfrm>
          <a:prstGeom prst="rect">
            <a:avLst/>
          </a:prstGeom>
          <a:noFill/>
          <a:ln w="9525">
            <a:noFill/>
            <a:miter lim="800000"/>
            <a:headEnd/>
            <a:tailEnd/>
          </a:ln>
        </p:spPr>
        <p:txBody>
          <a:bodyPr/>
          <a:lstStyle/>
          <a:p>
            <a:pPr defTabSz="617538" eaLnBrk="1" hangingPunct="1">
              <a:lnSpc>
                <a:spcPct val="90000"/>
              </a:lnSpc>
              <a:spcBef>
                <a:spcPts val="800"/>
              </a:spcBef>
              <a:buClr>
                <a:srgbClr val="660066"/>
              </a:buClr>
              <a:buFont typeface="Wingdings" pitchFamily="2" charset="2"/>
              <a:buNone/>
            </a:pPr>
            <a:r>
              <a:rPr lang="tr-TR" altLang="tr-TR" sz="3200" dirty="0">
                <a:solidFill>
                  <a:srgbClr val="000000"/>
                </a:solidFill>
                <a:latin typeface="Calibri" pitchFamily="34" charset="0"/>
              </a:rPr>
              <a:t>Türkiye</a:t>
            </a:r>
            <a:r>
              <a:rPr lang="ja-JP" altLang="tr-TR" sz="3200" dirty="0">
                <a:solidFill>
                  <a:srgbClr val="000000"/>
                </a:solidFill>
                <a:latin typeface="Calibri" pitchFamily="34" charset="0"/>
              </a:rPr>
              <a:t>’</a:t>
            </a:r>
            <a:r>
              <a:rPr lang="tr-TR" altLang="ja-JP" sz="3200" dirty="0">
                <a:solidFill>
                  <a:srgbClr val="000000"/>
                </a:solidFill>
                <a:latin typeface="Calibri" pitchFamily="34" charset="0"/>
              </a:rPr>
              <a:t>de yaklaşık </a:t>
            </a:r>
            <a:r>
              <a:rPr lang="tr-TR" altLang="ja-JP" sz="3200" dirty="0">
                <a:solidFill>
                  <a:srgbClr val="FF6600"/>
                </a:solidFill>
                <a:latin typeface="Calibri" pitchFamily="34" charset="0"/>
              </a:rPr>
              <a:t>her on kadından 3</a:t>
            </a:r>
            <a:r>
              <a:rPr lang="ja-JP" altLang="tr-TR" sz="3200" dirty="0">
                <a:solidFill>
                  <a:srgbClr val="FF6600"/>
                </a:solidFill>
                <a:latin typeface="Calibri" pitchFamily="34" charset="0"/>
              </a:rPr>
              <a:t>’</a:t>
            </a:r>
            <a:r>
              <a:rPr lang="tr-TR" altLang="ja-JP" sz="3200" dirty="0">
                <a:solidFill>
                  <a:srgbClr val="FF6600"/>
                </a:solidFill>
                <a:latin typeface="Calibri" pitchFamily="34" charset="0"/>
              </a:rPr>
              <a:t>ü </a:t>
            </a:r>
            <a:r>
              <a:rPr lang="tr-TR" altLang="ja-JP" sz="3200" dirty="0">
                <a:solidFill>
                  <a:srgbClr val="000000"/>
                </a:solidFill>
                <a:latin typeface="Calibri" pitchFamily="34" charset="0"/>
              </a:rPr>
              <a:t>fiziksel şiddet görmektedir.</a:t>
            </a:r>
          </a:p>
          <a:p>
            <a:pPr defTabSz="617538" eaLnBrk="1" hangingPunct="1">
              <a:lnSpc>
                <a:spcPct val="90000"/>
              </a:lnSpc>
              <a:spcBef>
                <a:spcPts val="800"/>
              </a:spcBef>
              <a:buClr>
                <a:srgbClr val="660066"/>
              </a:buClr>
              <a:buFont typeface="Wingdings" pitchFamily="2" charset="2"/>
              <a:buNone/>
            </a:pPr>
            <a:endParaRPr lang="tr-TR" altLang="tr-TR" sz="13000" dirty="0">
              <a:solidFill>
                <a:srgbClr val="660066"/>
              </a:solidFill>
              <a:latin typeface="Arial Unicode MS" pitchFamily="34" charset="-128"/>
              <a:sym typeface="Webdings" pitchFamily="18" charset="2"/>
            </a:endParaRPr>
          </a:p>
        </p:txBody>
      </p:sp>
      <p:pic>
        <p:nvPicPr>
          <p:cNvPr id="3" name="Picture 3"/>
          <p:cNvPicPr>
            <a:picLocks noChangeAspect="1" noChangeArrowheads="1"/>
          </p:cNvPicPr>
          <p:nvPr/>
        </p:nvPicPr>
        <p:blipFill>
          <a:blip r:embed="rId3"/>
          <a:srcRect l="40398"/>
          <a:stretch>
            <a:fillRect/>
          </a:stretch>
        </p:blipFill>
        <p:spPr bwMode="auto">
          <a:xfrm>
            <a:off x="3498850" y="2636838"/>
            <a:ext cx="4522788" cy="1905000"/>
          </a:xfrm>
          <a:prstGeom prst="rect">
            <a:avLst/>
          </a:prstGeom>
          <a:noFill/>
          <a:ln w="9525">
            <a:noFill/>
            <a:miter lim="800000"/>
            <a:headEnd/>
            <a:tailEnd/>
          </a:ln>
        </p:spPr>
      </p:pic>
      <p:pic>
        <p:nvPicPr>
          <p:cNvPr id="51204" name="Picture 2"/>
          <p:cNvPicPr>
            <a:picLocks noChangeAspect="1" noChangeArrowheads="1"/>
          </p:cNvPicPr>
          <p:nvPr/>
        </p:nvPicPr>
        <p:blipFill>
          <a:blip r:embed="rId4"/>
          <a:srcRect l="57841"/>
          <a:stretch>
            <a:fillRect/>
          </a:stretch>
        </p:blipFill>
        <p:spPr bwMode="auto">
          <a:xfrm>
            <a:off x="300038" y="2625725"/>
            <a:ext cx="3079750" cy="1830388"/>
          </a:xfrm>
          <a:prstGeom prst="rect">
            <a:avLst/>
          </a:prstGeom>
          <a:noFill/>
          <a:ln w="9525">
            <a:noFill/>
            <a:miter lim="800000"/>
            <a:headEnd/>
            <a:tailEnd/>
          </a:ln>
        </p:spPr>
      </p:pic>
      <p:pic>
        <p:nvPicPr>
          <p:cNvPr id="5" name="Picture 3"/>
          <p:cNvPicPr>
            <a:picLocks noChangeAspect="1" noChangeArrowheads="1"/>
          </p:cNvPicPr>
          <p:nvPr/>
        </p:nvPicPr>
        <p:blipFill>
          <a:blip r:embed="rId3"/>
          <a:srcRect r="81931"/>
          <a:stretch>
            <a:fillRect/>
          </a:stretch>
        </p:blipFill>
        <p:spPr bwMode="auto">
          <a:xfrm>
            <a:off x="3905250" y="4505325"/>
            <a:ext cx="1284288" cy="1782763"/>
          </a:xfrm>
          <a:prstGeom prst="rect">
            <a:avLst/>
          </a:prstGeom>
          <a:noFill/>
          <a:ln w="9525">
            <a:noFill/>
            <a:miter lim="800000"/>
            <a:headEnd/>
            <a:tailEnd/>
          </a:ln>
        </p:spPr>
      </p:pic>
      <p:pic>
        <p:nvPicPr>
          <p:cNvPr id="51206" name="Picture 2"/>
          <p:cNvPicPr>
            <a:picLocks noChangeAspect="1" noChangeArrowheads="1"/>
          </p:cNvPicPr>
          <p:nvPr/>
        </p:nvPicPr>
        <p:blipFill>
          <a:blip r:embed="rId4"/>
          <a:srcRect l="57841"/>
          <a:stretch>
            <a:fillRect/>
          </a:stretch>
        </p:blipFill>
        <p:spPr bwMode="auto">
          <a:xfrm>
            <a:off x="461963" y="4481513"/>
            <a:ext cx="2954337" cy="1755775"/>
          </a:xfrm>
          <a:prstGeom prst="rect">
            <a:avLst/>
          </a:prstGeom>
          <a:noFill/>
          <a:ln w="9525">
            <a:noFill/>
            <a:miter lim="800000"/>
            <a:headEnd/>
            <a:tailEnd/>
          </a:ln>
        </p:spPr>
      </p:pic>
      <p:pic>
        <p:nvPicPr>
          <p:cNvPr id="7" name="Picture 3"/>
          <p:cNvPicPr>
            <a:picLocks noChangeAspect="1" noChangeArrowheads="1"/>
          </p:cNvPicPr>
          <p:nvPr/>
        </p:nvPicPr>
        <p:blipFill>
          <a:blip r:embed="rId3"/>
          <a:srcRect r="81931"/>
          <a:stretch>
            <a:fillRect/>
          </a:stretch>
        </p:blipFill>
        <p:spPr bwMode="auto">
          <a:xfrm>
            <a:off x="5435600" y="4456113"/>
            <a:ext cx="1282700" cy="1781175"/>
          </a:xfrm>
          <a:prstGeom prst="rect">
            <a:avLst/>
          </a:prstGeom>
          <a:noFill/>
          <a:ln w="9525">
            <a:noFill/>
            <a:miter lim="800000"/>
            <a:headEnd/>
            <a:tailEnd/>
          </a:ln>
        </p:spPr>
      </p:pic>
      <p:pic>
        <p:nvPicPr>
          <p:cNvPr id="8" name="Picture 3"/>
          <p:cNvPicPr>
            <a:picLocks noChangeAspect="1" noChangeArrowheads="1"/>
          </p:cNvPicPr>
          <p:nvPr/>
        </p:nvPicPr>
        <p:blipFill>
          <a:blip r:embed="rId3"/>
          <a:srcRect r="81931"/>
          <a:stretch>
            <a:fillRect/>
          </a:stretch>
        </p:blipFill>
        <p:spPr bwMode="auto">
          <a:xfrm>
            <a:off x="7092950" y="4456113"/>
            <a:ext cx="1282700" cy="1781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TotalTime>
  <Words>1901</Words>
  <Application>Microsoft Office PowerPoint</Application>
  <PresentationFormat>Ekran Gösterisi (4:3)</PresentationFormat>
  <Paragraphs>337</Paragraphs>
  <Slides>42</Slides>
  <Notes>11</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Gündönümü</vt:lpstr>
      <vt:lpstr>KADINA YÖNELİK ŞİDDETİN ÖNLENMESİ</vt:lpstr>
      <vt:lpstr>Şiddet Nedir ? </vt:lpstr>
      <vt:lpstr>PowerPoint Sunusu</vt:lpstr>
      <vt:lpstr>KADINA YÖNELİK ŞİDDETTE GELENEKSEL UYGULAMALAR  </vt:lpstr>
      <vt:lpstr>AİLE İÇİ ŞİDDET NEDİR? </vt:lpstr>
      <vt:lpstr>PowerPoint Sunusu</vt:lpstr>
      <vt:lpstr>ŞİDDET 4 ANA GRUBA AYRILIR;</vt:lpstr>
      <vt:lpstr>PowerPoint Sunusu</vt:lpstr>
      <vt:lpstr>PowerPoint Sunusu</vt:lpstr>
      <vt:lpstr>Sözel-Duygusal-Psikolojik Şiddet;</vt:lpstr>
      <vt:lpstr>PowerPoint Sunusu</vt:lpstr>
      <vt:lpstr>Cinsel Şiddet;</vt:lpstr>
      <vt:lpstr>PowerPoint Sunusu</vt:lpstr>
      <vt:lpstr>Ekonomik Şiddet;</vt:lpstr>
      <vt:lpstr>PowerPoint Sunusu</vt:lpstr>
      <vt:lpstr>PowerPoint Sunusu</vt:lpstr>
      <vt:lpstr>PowerPoint Sunusu</vt:lpstr>
      <vt:lpstr>PowerPoint Sunusu</vt:lpstr>
      <vt:lpstr>ŞİDDETE UĞRAYAN KADINLARIN ORTAK NOKTALARI </vt:lpstr>
      <vt:lpstr>ŞİDDET UYGULAYAN ERKEKLERİN ORTAK ÖZELLİKLERİ  </vt:lpstr>
      <vt:lpstr>Şiddet Her Yerde</vt:lpstr>
      <vt:lpstr>Türkiye’de ;</vt:lpstr>
      <vt:lpstr>Şiddet sonucu kurum/kuruluşlara başvurma  </vt:lpstr>
      <vt:lpstr>Şiddete Maruz Kalan Kadınlar  Neler Düşünür?</vt:lpstr>
      <vt:lpstr>PowerPoint Sunusu</vt:lpstr>
      <vt:lpstr>PowerPoint Sunusu</vt:lpstr>
      <vt:lpstr>PowerPoint Sunusu</vt:lpstr>
      <vt:lpstr>PowerPoint Sunusu</vt:lpstr>
      <vt:lpstr>PowerPoint Sunusu</vt:lpstr>
      <vt:lpstr>PowerPoint Sunusu</vt:lpstr>
      <vt:lpstr>PowerPoint Sunusu</vt:lpstr>
      <vt:lpstr>PowerPoint Sunusu</vt:lpstr>
      <vt:lpstr>Mevzuat  </vt:lpstr>
      <vt:lpstr>Mevzuat</vt:lpstr>
      <vt:lpstr>Mevzuat</vt:lpstr>
      <vt:lpstr>PowerPoint Sunusu</vt:lpstr>
      <vt:lpstr>PowerPoint Sunusu</vt:lpstr>
      <vt:lpstr>PowerPoint Sunusu</vt:lpstr>
      <vt:lpstr>Koruyucu Tedbir Kararları</vt:lpstr>
      <vt:lpstr>PowerPoint Sunusu</vt:lpstr>
      <vt:lpstr>PowerPoint Sunusu</vt:lpstr>
      <vt:lpstr>Kadına Şiddet İnsanlığa İhanettir.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KADINA YÖNELİK ŞİDDETİN ÖNLENMESİ</dc:title>
  <dc:creator>Akihl</dc:creator>
  <cp:lastModifiedBy>pc</cp:lastModifiedBy>
  <cp:revision>25</cp:revision>
  <dcterms:created xsi:type="dcterms:W3CDTF">2020-02-25T06:45:03Z</dcterms:created>
  <dcterms:modified xsi:type="dcterms:W3CDTF">2022-06-22T11:32:29Z</dcterms:modified>
</cp:coreProperties>
</file>